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9"/>
  </p:notesMasterIdLst>
  <p:sldIdLst>
    <p:sldId id="326" r:id="rId2"/>
    <p:sldId id="308" r:id="rId3"/>
    <p:sldId id="309" r:id="rId4"/>
    <p:sldId id="310" r:id="rId5"/>
    <p:sldId id="285" r:id="rId6"/>
    <p:sldId id="257" r:id="rId7"/>
    <p:sldId id="320" r:id="rId8"/>
    <p:sldId id="321" r:id="rId9"/>
    <p:sldId id="294" r:id="rId10"/>
    <p:sldId id="293" r:id="rId11"/>
    <p:sldId id="300" r:id="rId12"/>
    <p:sldId id="299" r:id="rId13"/>
    <p:sldId id="260" r:id="rId14"/>
    <p:sldId id="311" r:id="rId15"/>
    <p:sldId id="313" r:id="rId16"/>
    <p:sldId id="277" r:id="rId17"/>
    <p:sldId id="264" r:id="rId18"/>
    <p:sldId id="298" r:id="rId19"/>
    <p:sldId id="263" r:id="rId20"/>
    <p:sldId id="281" r:id="rId21"/>
    <p:sldId id="271" r:id="rId22"/>
    <p:sldId id="275" r:id="rId23"/>
    <p:sldId id="282" r:id="rId24"/>
    <p:sldId id="301" r:id="rId25"/>
    <p:sldId id="330" r:id="rId26"/>
    <p:sldId id="331" r:id="rId27"/>
    <p:sldId id="332" r:id="rId28"/>
    <p:sldId id="324" r:id="rId29"/>
    <p:sldId id="328" r:id="rId30"/>
    <p:sldId id="329" r:id="rId31"/>
    <p:sldId id="289" r:id="rId32"/>
    <p:sldId id="274" r:id="rId33"/>
    <p:sldId id="297" r:id="rId34"/>
    <p:sldId id="270" r:id="rId35"/>
    <p:sldId id="333" r:id="rId36"/>
    <p:sldId id="288" r:id="rId37"/>
    <p:sldId id="286" r:id="rId38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EFF0"/>
    <a:srgbClr val="848AC4"/>
    <a:srgbClr val="FFDC6D"/>
    <a:srgbClr val="FFF4E2"/>
    <a:srgbClr val="E94159"/>
    <a:srgbClr val="FFD000"/>
    <a:srgbClr val="FF9900"/>
    <a:srgbClr val="FFD841"/>
    <a:srgbClr val="CC0066"/>
    <a:srgbClr val="99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4" d="100"/>
          <a:sy n="84" d="100"/>
        </p:scale>
        <p:origin x="1386" y="60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619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1E3B9D-F24A-4490-833D-162B74F94E06}" type="datetimeFigureOut">
              <a:rPr lang="en-IE" smtClean="0"/>
              <a:pPr/>
              <a:t>05/10/2016</a:t>
            </a:fld>
            <a:endParaRPr lang="en-IE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0F4094-DFED-4F2C-A193-3DC074D12EB4}" type="slidenum">
              <a:rPr lang="en-IE" smtClean="0"/>
              <a:pPr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40815486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0F4094-DFED-4F2C-A193-3DC074D12EB4}" type="slidenum">
              <a:rPr lang="en-IE" smtClean="0"/>
              <a:pPr/>
              <a:t>1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6254218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b="1" dirty="0" smtClean="0"/>
              <a:t>INPUT Your own Orientation video</a:t>
            </a:r>
            <a:r>
              <a:rPr lang="en-IE" b="1" baseline="0" dirty="0" smtClean="0"/>
              <a:t> here or your own material if you wish.  </a:t>
            </a:r>
            <a:endParaRPr lang="en-IE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0F4094-DFED-4F2C-A193-3DC074D12EB4}" type="slidenum">
              <a:rPr lang="en-IE" smtClean="0"/>
              <a:pPr/>
              <a:t>5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8158134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0F4094-DFED-4F2C-A193-3DC074D12EB4}" type="slidenum">
              <a:rPr lang="en-IE" smtClean="0"/>
              <a:pPr/>
              <a:t>6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42120496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0F4094-DFED-4F2C-A193-3DC074D12EB4}" type="slidenum">
              <a:rPr lang="en-IE" smtClean="0"/>
              <a:pPr/>
              <a:t>9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0800629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 smtClean="0"/>
              <a:t>Use comments from your own students here </a:t>
            </a:r>
            <a:r>
              <a:rPr lang="en-IE" dirty="0" err="1" smtClean="0"/>
              <a:t>eg</a:t>
            </a:r>
            <a:r>
              <a:rPr lang="en-IE" dirty="0" smtClean="0"/>
              <a:t> Orientation,</a:t>
            </a:r>
            <a:r>
              <a:rPr lang="en-IE" baseline="0" dirty="0" smtClean="0"/>
              <a:t> </a:t>
            </a:r>
            <a:r>
              <a:rPr lang="en-IE" baseline="0" dirty="0" err="1" smtClean="0"/>
              <a:t>etc</a:t>
            </a:r>
            <a:r>
              <a:rPr lang="en-IE" dirty="0" smtClean="0"/>
              <a:t>:</a:t>
            </a:r>
          </a:p>
          <a:p>
            <a:endParaRPr lang="en-IE" dirty="0" smtClean="0"/>
          </a:p>
          <a:p>
            <a:r>
              <a:rPr lang="en-IE" dirty="0" smtClean="0"/>
              <a:t>“Orientation was the best, it took the fear out of going to college”</a:t>
            </a:r>
          </a:p>
          <a:p>
            <a:r>
              <a:rPr lang="en-IE" dirty="0" smtClean="0"/>
              <a:t>Or</a:t>
            </a:r>
          </a:p>
          <a:p>
            <a:r>
              <a:rPr lang="en-IE" dirty="0" smtClean="0"/>
              <a:t>I made new friends and 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0F4094-DFED-4F2C-A193-3DC074D12EB4}" type="slidenum">
              <a:rPr lang="en-IE" smtClean="0"/>
              <a:pPr/>
              <a:t>16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808915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0F4094-DFED-4F2C-A193-3DC074D12EB4}" type="slidenum">
              <a:rPr lang="en-IE" smtClean="0"/>
              <a:pPr/>
              <a:t>20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8284732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0F4094-DFED-4F2C-A193-3DC074D12EB4}" type="slidenum">
              <a:rPr lang="en-IE" smtClean="0"/>
              <a:pPr/>
              <a:t>23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6759648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0F4094-DFED-4F2C-A193-3DC074D12EB4}" type="slidenum">
              <a:rPr lang="en-IE" smtClean="0"/>
              <a:pPr/>
              <a:t>34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3486756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8"/>
            <a:ext cx="8420100" cy="1470025"/>
          </a:xfrm>
        </p:spPr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/>
              <a:pPr/>
              <a:t>10/5/2016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87125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/>
              <a:pPr/>
              <a:t>10/5/2016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67581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80337" y="274641"/>
            <a:ext cx="2414588" cy="5851525"/>
          </a:xfrm>
        </p:spPr>
        <p:txBody>
          <a:bodyPr vert="eaVert"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6577" y="274641"/>
            <a:ext cx="7078663" cy="5851525"/>
          </a:xfrm>
        </p:spPr>
        <p:txBody>
          <a:bodyPr vert="eaVert"/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/>
              <a:pPr/>
              <a:t>10/5/2016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90611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/>
              <a:pPr/>
              <a:t>10/5/2016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70589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5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/>
              <a:pPr/>
              <a:t>10/5/2016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05695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6577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48302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/>
              <a:pPr/>
              <a:t>10/5/2016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10638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2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2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91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91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/>
              <a:pPr/>
              <a:t>10/5/2016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19396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/>
              <a:pPr/>
              <a:t>10/5/2016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07582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/>
              <a:pPr/>
              <a:t>10/5/2016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75698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2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2" y="273053"/>
            <a:ext cx="5537728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2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/>
              <a:pPr/>
              <a:t>10/5/2016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521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/>
              <a:pPr/>
              <a:t>10/5/2016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4229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7A23FB-FF9F-054C-9E04-7EA016FCE812}" type="datetimeFigureOut">
              <a:rPr lang="en-US" smtClean="0"/>
              <a:pPr/>
              <a:t>10/5/2016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3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BAF767-8071-8D4B-9EB9-445DDB9599A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1914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susi.ie/" TargetMode="External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2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2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32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YU1MtCjbZtA" TargetMode="Externa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1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E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/>
          <a:srcRect l="496" r="1024"/>
          <a:stretch/>
        </p:blipFill>
        <p:spPr>
          <a:xfrm>
            <a:off x="1" y="18661"/>
            <a:ext cx="10134600" cy="723717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06400" y="5644598"/>
            <a:ext cx="9944100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400" b="1" dirty="0" smtClean="0"/>
              <a:t> </a:t>
            </a:r>
            <a:r>
              <a:rPr lang="en-IE" sz="5000" b="1" dirty="0" smtClean="0"/>
              <a:t>School Presentation 2017</a:t>
            </a:r>
            <a:endParaRPr lang="en-IE" sz="5000" b="1" dirty="0"/>
          </a:p>
          <a:p>
            <a:r>
              <a:rPr lang="en-IE" sz="4400" b="1" dirty="0" smtClean="0"/>
              <a:t> </a:t>
            </a:r>
            <a:endParaRPr lang="en-IE" sz="4400" b="1" dirty="0"/>
          </a:p>
          <a:p>
            <a:r>
              <a:rPr lang="en-IE" sz="2400" b="1" dirty="0" smtClean="0"/>
              <a:t>  </a:t>
            </a:r>
            <a:endParaRPr lang="en-IE" sz="2400" b="1" dirty="0"/>
          </a:p>
        </p:txBody>
      </p:sp>
    </p:spTree>
    <p:extLst>
      <p:ext uri="{BB962C8B-B14F-4D97-AF65-F5344CB8AC3E}">
        <p14:creationId xmlns:p14="http://schemas.microsoft.com/office/powerpoint/2010/main" val="3161483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Callout 2"/>
          <p:cNvSpPr/>
          <p:nvPr/>
        </p:nvSpPr>
        <p:spPr>
          <a:xfrm>
            <a:off x="391829" y="190500"/>
            <a:ext cx="7177371" cy="4914900"/>
          </a:xfrm>
          <a:prstGeom prst="wedgeEllipseCallout">
            <a:avLst>
              <a:gd name="adj1" fmla="val 37853"/>
              <a:gd name="adj2" fmla="val 64890"/>
            </a:avLst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endParaRPr lang="en-IE" sz="4000" dirty="0" smtClean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lvl="0" algn="ctr"/>
            <a:endParaRPr lang="en-IE" sz="4000" dirty="0" smtClean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algn="ctr"/>
            <a:r>
              <a:rPr lang="en-IE" sz="6000" dirty="0" smtClean="0">
                <a:solidFill>
                  <a:prstClr val="white"/>
                </a:solidFill>
                <a:cs typeface="Arial" panose="020B0604020202020204" pitchFamily="34" charset="0"/>
              </a:rPr>
              <a:t>There </a:t>
            </a:r>
            <a:r>
              <a:rPr lang="en-IE" sz="6000" dirty="0">
                <a:solidFill>
                  <a:prstClr val="white"/>
                </a:solidFill>
                <a:cs typeface="Arial" panose="020B0604020202020204" pitchFamily="34" charset="0"/>
              </a:rPr>
              <a:t>is something for </a:t>
            </a:r>
            <a:r>
              <a:rPr lang="en-IE" sz="6000" b="1" dirty="0">
                <a:solidFill>
                  <a:prstClr val="white"/>
                </a:solidFill>
                <a:cs typeface="Arial" panose="020B0604020202020204" pitchFamily="34" charset="0"/>
              </a:rPr>
              <a:t>YOU</a:t>
            </a:r>
            <a:r>
              <a:rPr lang="en-IE" sz="6000" dirty="0">
                <a:solidFill>
                  <a:prstClr val="white"/>
                </a:solidFill>
                <a:cs typeface="Arial" panose="020B0604020202020204" pitchFamily="34" charset="0"/>
              </a:rPr>
              <a:t> </a:t>
            </a:r>
          </a:p>
          <a:p>
            <a:pPr lvl="0" algn="ctr"/>
            <a:r>
              <a:rPr lang="en-IE" sz="6000" dirty="0">
                <a:solidFill>
                  <a:prstClr val="white"/>
                </a:solidFill>
                <a:cs typeface="Arial" panose="020B0604020202020204" pitchFamily="34" charset="0"/>
              </a:rPr>
              <a:t>in college.</a:t>
            </a:r>
            <a:r>
              <a:rPr lang="en-IE" sz="4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of </a:t>
            </a:r>
          </a:p>
          <a:p>
            <a:pPr algn="ctr"/>
            <a:r>
              <a:rPr lang="en-IE" sz="4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HEAR?</a:t>
            </a:r>
          </a:p>
          <a:p>
            <a:pPr lvl="0" algn="ctr"/>
            <a:endParaRPr lang="en-IE" sz="4000" dirty="0" smtClean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lvl="0" algn="ctr"/>
            <a:endParaRPr lang="en-IE" sz="4000" dirty="0" smtClean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lvl="0" algn="ctr"/>
            <a:endParaRPr lang="en-IE" dirty="0">
              <a:solidFill>
                <a:prstClr val="black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6548" y="6065520"/>
            <a:ext cx="9906000" cy="792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9915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6548" y="6065520"/>
            <a:ext cx="9906000" cy="792480"/>
          </a:xfrm>
          <a:prstGeom prst="rect">
            <a:avLst/>
          </a:prstGeom>
        </p:spPr>
      </p:pic>
      <p:sp>
        <p:nvSpPr>
          <p:cNvPr id="5" name="Oval Callout 4"/>
          <p:cNvSpPr/>
          <p:nvPr/>
        </p:nvSpPr>
        <p:spPr>
          <a:xfrm>
            <a:off x="391829" y="190500"/>
            <a:ext cx="8396571" cy="4914900"/>
          </a:xfrm>
          <a:prstGeom prst="wedgeEllipseCallout">
            <a:avLst>
              <a:gd name="adj1" fmla="val 37853"/>
              <a:gd name="adj2" fmla="val 64890"/>
            </a:avLst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endParaRPr lang="en-IE" sz="4000" dirty="0" smtClean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lvl="0" algn="ctr"/>
            <a:endParaRPr lang="en-IE" sz="4000" dirty="0" smtClean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algn="ctr"/>
            <a:r>
              <a:rPr lang="en-IE" sz="4000" b="1" dirty="0">
                <a:solidFill>
                  <a:srgbClr val="FFD000"/>
                </a:solidFill>
                <a:cs typeface="Arial" panose="020B0604020202020204" pitchFamily="34" charset="0"/>
              </a:rPr>
              <a:t>Arts…</a:t>
            </a:r>
          </a:p>
          <a:p>
            <a:pPr algn="ctr"/>
            <a:r>
              <a:rPr lang="en-IE" sz="4000" b="1" dirty="0">
                <a:solidFill>
                  <a:srgbClr val="FFD000"/>
                </a:solidFill>
                <a:cs typeface="Arial" panose="020B0604020202020204" pitchFamily="34" charset="0"/>
              </a:rPr>
              <a:t>Science…</a:t>
            </a:r>
          </a:p>
          <a:p>
            <a:pPr algn="ctr"/>
            <a:r>
              <a:rPr lang="en-IE" sz="4000" b="1" dirty="0">
                <a:solidFill>
                  <a:srgbClr val="FFD000"/>
                </a:solidFill>
                <a:cs typeface="Arial" panose="020B0604020202020204" pitchFamily="34" charset="0"/>
              </a:rPr>
              <a:t>Business…. </a:t>
            </a:r>
          </a:p>
          <a:p>
            <a:pPr algn="ctr"/>
            <a:r>
              <a:rPr lang="en-IE" sz="4000" b="1" dirty="0">
                <a:solidFill>
                  <a:srgbClr val="FFD000"/>
                </a:solidFill>
                <a:cs typeface="Arial" panose="020B0604020202020204" pitchFamily="34" charset="0"/>
              </a:rPr>
              <a:t>Engineering… </a:t>
            </a:r>
          </a:p>
          <a:p>
            <a:pPr algn="ctr"/>
            <a:r>
              <a:rPr lang="en-IE" sz="4000" b="1" dirty="0">
                <a:solidFill>
                  <a:srgbClr val="FFD000"/>
                </a:solidFill>
                <a:cs typeface="Arial" panose="020B0604020202020204" pitchFamily="34" charset="0"/>
              </a:rPr>
              <a:t>Health Sciences….</a:t>
            </a:r>
          </a:p>
          <a:p>
            <a:pPr algn="ctr"/>
            <a:r>
              <a:rPr lang="en-IE" sz="4000" b="1" dirty="0">
                <a:solidFill>
                  <a:srgbClr val="FFD000"/>
                </a:solidFill>
                <a:cs typeface="Arial" panose="020B0604020202020204" pitchFamily="34" charset="0"/>
              </a:rPr>
              <a:t>Medicine….</a:t>
            </a:r>
          </a:p>
          <a:p>
            <a:pPr algn="ctr"/>
            <a:r>
              <a:rPr lang="en-IE" sz="4000" b="1" dirty="0">
                <a:solidFill>
                  <a:srgbClr val="FFD000"/>
                </a:solidFill>
                <a:cs typeface="Arial" panose="020B0604020202020204" pitchFamily="34" charset="0"/>
              </a:rPr>
              <a:t>IT…..</a:t>
            </a:r>
          </a:p>
          <a:p>
            <a:pPr lvl="0" algn="ctr"/>
            <a:endParaRPr lang="en-IE" sz="4000" dirty="0" smtClean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lvl="0" algn="ctr"/>
            <a:endParaRPr lang="en-IE" sz="4000" dirty="0" smtClean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lvl="0" algn="ctr"/>
            <a:endParaRPr lang="en-I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7675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063918" y="601723"/>
            <a:ext cx="6235547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IE" sz="5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IE" dirty="0"/>
          </a:p>
          <a:p>
            <a:endParaRPr lang="en-IE" dirty="0"/>
          </a:p>
        </p:txBody>
      </p:sp>
      <p:sp>
        <p:nvSpPr>
          <p:cNvPr id="6" name="Oval Callout 5"/>
          <p:cNvSpPr/>
          <p:nvPr/>
        </p:nvSpPr>
        <p:spPr>
          <a:xfrm>
            <a:off x="760129" y="601723"/>
            <a:ext cx="8396571" cy="4914900"/>
          </a:xfrm>
          <a:prstGeom prst="wedgeEllipseCallout">
            <a:avLst>
              <a:gd name="adj1" fmla="val 37853"/>
              <a:gd name="adj2" fmla="val 64890"/>
            </a:avLst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endParaRPr lang="en-IE" sz="4000" dirty="0" smtClean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lvl="0" algn="ctr"/>
            <a:endParaRPr lang="en-IE" sz="4000" dirty="0" smtClean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lvl="0" algn="ctr"/>
            <a:r>
              <a:rPr lang="en-IE" sz="3600" b="1" dirty="0">
                <a:solidFill>
                  <a:prstClr val="white"/>
                </a:solidFill>
                <a:cs typeface="Arial" panose="020B0604020202020204" pitchFamily="34" charset="0"/>
              </a:rPr>
              <a:t>Clubs &amp; Societies…</a:t>
            </a:r>
          </a:p>
          <a:p>
            <a:pPr lvl="0" algn="ctr"/>
            <a:r>
              <a:rPr lang="en-IE" sz="3600" dirty="0">
                <a:solidFill>
                  <a:prstClr val="white"/>
                </a:solidFill>
                <a:cs typeface="Arial" panose="020B0604020202020204" pitchFamily="34" charset="0"/>
              </a:rPr>
              <a:t>Athletics…..Gaelic Football….</a:t>
            </a:r>
          </a:p>
          <a:p>
            <a:pPr lvl="0" algn="ctr"/>
            <a:r>
              <a:rPr lang="en-IE" sz="3600" dirty="0">
                <a:solidFill>
                  <a:prstClr val="white"/>
                </a:solidFill>
                <a:cs typeface="Arial" panose="020B0604020202020204" pitchFamily="34" charset="0"/>
              </a:rPr>
              <a:t>Mountaineering…..Drama….</a:t>
            </a:r>
          </a:p>
          <a:p>
            <a:pPr lvl="0" algn="ctr"/>
            <a:r>
              <a:rPr lang="en-IE" sz="3600" dirty="0">
                <a:solidFill>
                  <a:prstClr val="white"/>
                </a:solidFill>
                <a:cs typeface="Arial" panose="020B0604020202020204" pitchFamily="34" charset="0"/>
              </a:rPr>
              <a:t>Film….Dance…</a:t>
            </a:r>
          </a:p>
          <a:p>
            <a:pPr lvl="0" algn="ctr"/>
            <a:endParaRPr lang="en-IE" sz="3600" dirty="0">
              <a:solidFill>
                <a:prstClr val="white"/>
              </a:solidFill>
              <a:cs typeface="Arial" panose="020B0604020202020204" pitchFamily="34" charset="0"/>
            </a:endParaRPr>
          </a:p>
          <a:p>
            <a:pPr lvl="0" algn="ctr"/>
            <a:r>
              <a:rPr lang="en-IE" sz="3600" b="1" dirty="0">
                <a:solidFill>
                  <a:prstClr val="white"/>
                </a:solidFill>
                <a:cs typeface="Arial" panose="020B0604020202020204" pitchFamily="34" charset="0"/>
              </a:rPr>
              <a:t>Volunteer…</a:t>
            </a:r>
            <a:r>
              <a:rPr lang="en-IE" sz="3600" dirty="0">
                <a:solidFill>
                  <a:prstClr val="white"/>
                </a:solidFill>
                <a:cs typeface="Arial" panose="020B0604020202020204" pitchFamily="34" charset="0"/>
              </a:rPr>
              <a:t>Make a </a:t>
            </a:r>
            <a:r>
              <a:rPr lang="en-IE" sz="3600" dirty="0" smtClean="0">
                <a:solidFill>
                  <a:prstClr val="white"/>
                </a:solidFill>
                <a:cs typeface="Arial" panose="020B0604020202020204" pitchFamily="34" charset="0"/>
              </a:rPr>
              <a:t>difference.</a:t>
            </a:r>
            <a:endParaRPr lang="en-IE" sz="3600" dirty="0">
              <a:solidFill>
                <a:prstClr val="white"/>
              </a:solidFill>
              <a:cs typeface="Arial" panose="020B0604020202020204" pitchFamily="34" charset="0"/>
            </a:endParaRPr>
          </a:p>
          <a:p>
            <a:pPr lvl="0" algn="ctr"/>
            <a:endParaRPr lang="en-IE" sz="3600" b="1" dirty="0">
              <a:solidFill>
                <a:prstClr val="black">
                  <a:lumMod val="95000"/>
                  <a:lumOff val="5000"/>
                </a:prstClr>
              </a:solidFill>
            </a:endParaRPr>
          </a:p>
          <a:p>
            <a:pPr lvl="0" algn="ctr"/>
            <a:endParaRPr lang="en-IE" sz="4000" dirty="0" smtClean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lvl="0" algn="ctr"/>
            <a:endParaRPr lang="en-IE" sz="4000" dirty="0" smtClean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lvl="0" algn="ctr"/>
            <a:endParaRPr lang="en-IE" dirty="0">
              <a:solidFill>
                <a:prstClr val="black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6548" y="6065520"/>
            <a:ext cx="9906000" cy="792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3435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3600" dirty="0" smtClean="0">
              <a:latin typeface="Myriad Pro" pitchFamily="34" charset="0"/>
            </a:endParaRPr>
          </a:p>
          <a:p>
            <a:pPr>
              <a:buClr>
                <a:srgbClr val="0070C0"/>
              </a:buClr>
              <a:buFont typeface="Arial" pitchFamily="34" charset="0"/>
              <a:buChar char="•"/>
            </a:pPr>
            <a:endParaRPr lang="en-US" sz="2600" dirty="0" smtClean="0">
              <a:latin typeface="Myriad Pro" pitchFamily="34" charset="0"/>
            </a:endParaRPr>
          </a:p>
        </p:txBody>
      </p:sp>
      <p:grpSp>
        <p:nvGrpSpPr>
          <p:cNvPr id="9" name="Group 2"/>
          <p:cNvGrpSpPr>
            <a:grpSpLocks/>
          </p:cNvGrpSpPr>
          <p:nvPr/>
        </p:nvGrpSpPr>
        <p:grpSpPr bwMode="auto">
          <a:xfrm>
            <a:off x="495300" y="1324629"/>
            <a:ext cx="6210300" cy="2454106"/>
            <a:chOff x="0" y="0"/>
            <a:chExt cx="10145" cy="4114"/>
          </a:xfrm>
        </p:grpSpPr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0145" cy="4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1" name="Group 10"/>
            <p:cNvGrpSpPr>
              <a:grpSpLocks/>
            </p:cNvGrpSpPr>
            <p:nvPr/>
          </p:nvGrpSpPr>
          <p:grpSpPr bwMode="auto">
            <a:xfrm>
              <a:off x="551" y="2009"/>
              <a:ext cx="9089" cy="1979"/>
              <a:chOff x="551" y="2009"/>
              <a:chExt cx="9089" cy="1979"/>
            </a:xfrm>
          </p:grpSpPr>
          <p:sp>
            <p:nvSpPr>
              <p:cNvPr id="12" name="Freeform 11"/>
              <p:cNvSpPr>
                <a:spLocks/>
              </p:cNvSpPr>
              <p:nvPr/>
            </p:nvSpPr>
            <p:spPr bwMode="auto">
              <a:xfrm>
                <a:off x="551" y="2009"/>
                <a:ext cx="9089" cy="1979"/>
              </a:xfrm>
              <a:custGeom>
                <a:avLst/>
                <a:gdLst>
                  <a:gd name="T0" fmla="+- 0 9640 551"/>
                  <a:gd name="T1" fmla="*/ T0 w 9089"/>
                  <a:gd name="T2" fmla="+- 0 2009 2009"/>
                  <a:gd name="T3" fmla="*/ 2009 h 1979"/>
                  <a:gd name="T4" fmla="+- 0 551 551"/>
                  <a:gd name="T5" fmla="*/ T4 w 9089"/>
                  <a:gd name="T6" fmla="+- 0 2009 2009"/>
                  <a:gd name="T7" fmla="*/ 2009 h 1979"/>
                  <a:gd name="T8" fmla="+- 0 551 551"/>
                  <a:gd name="T9" fmla="*/ T8 w 9089"/>
                  <a:gd name="T10" fmla="+- 0 3987 2009"/>
                  <a:gd name="T11" fmla="*/ 3987 h 1979"/>
                  <a:gd name="T12" fmla="+- 0 9640 551"/>
                  <a:gd name="T13" fmla="*/ T12 w 9089"/>
                  <a:gd name="T14" fmla="+- 0 3987 2009"/>
                  <a:gd name="T15" fmla="*/ 3987 h 1979"/>
                  <a:gd name="T16" fmla="+- 0 9640 551"/>
                  <a:gd name="T17" fmla="*/ T16 w 9089"/>
                  <a:gd name="T18" fmla="+- 0 2009 2009"/>
                  <a:gd name="T19" fmla="*/ 2009 h 197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</a:cxnLst>
                <a:rect l="0" t="0" r="r" b="b"/>
                <a:pathLst>
                  <a:path w="9089" h="1979">
                    <a:moveTo>
                      <a:pt x="9089" y="0"/>
                    </a:moveTo>
                    <a:lnTo>
                      <a:pt x="0" y="0"/>
                    </a:lnTo>
                    <a:lnTo>
                      <a:pt x="0" y="1978"/>
                    </a:lnTo>
                    <a:lnTo>
                      <a:pt x="9089" y="1978"/>
                    </a:lnTo>
                    <a:lnTo>
                      <a:pt x="9089" y="0"/>
                    </a:lnTo>
                    <a:close/>
                  </a:path>
                </a:pathLst>
              </a:custGeom>
              <a:solidFill>
                <a:srgbClr val="FFDE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3" name="Text Box 6"/>
              <p:cNvSpPr txBox="1">
                <a:spLocks noChangeArrowheads="1"/>
              </p:cNvSpPr>
              <p:nvPr/>
            </p:nvSpPr>
            <p:spPr bwMode="auto">
              <a:xfrm>
                <a:off x="1089" y="346"/>
                <a:ext cx="5798" cy="3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28000"/>
                  </a:lnSpc>
                  <a:spcBef>
                    <a:spcPct val="0"/>
                  </a:spcBef>
                  <a:spcAft>
                    <a:spcPts val="80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</p:grpSp>
      <p:pic>
        <p:nvPicPr>
          <p:cNvPr id="14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7723" y="3918806"/>
            <a:ext cx="8498277" cy="19759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1864641" y="4089810"/>
            <a:ext cx="6477000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>
                <a:srgbClr val="0070C0"/>
              </a:buClr>
            </a:pPr>
            <a:r>
              <a:rPr lang="en-IE" sz="3200" dirty="0">
                <a:solidFill>
                  <a:schemeClr val="bg1"/>
                </a:solidFill>
              </a:rPr>
              <a:t>If you apply to HEAR, </a:t>
            </a:r>
          </a:p>
          <a:p>
            <a:pPr lvl="0">
              <a:buClr>
                <a:srgbClr val="0070C0"/>
              </a:buClr>
            </a:pPr>
            <a:r>
              <a:rPr lang="en-IE" sz="3200" dirty="0">
                <a:solidFill>
                  <a:schemeClr val="bg1"/>
                </a:solidFill>
              </a:rPr>
              <a:t>you should also apply to SUSI if you think you may be eligible.</a:t>
            </a:r>
          </a:p>
          <a:p>
            <a:pPr lvl="0" algn="ctr">
              <a:buClr>
                <a:srgbClr val="0070C0"/>
              </a:buClr>
            </a:pPr>
            <a:r>
              <a:rPr lang="en-US" sz="1000" dirty="0">
                <a:solidFill>
                  <a:schemeClr val="bg1"/>
                </a:solidFill>
                <a:latin typeface="Myriad Pro" pitchFamily="34" charset="0"/>
              </a:rPr>
              <a:t> </a:t>
            </a:r>
          </a:p>
          <a:p>
            <a:pPr lvl="0" algn="ctr">
              <a:buClr>
                <a:srgbClr val="0070C0"/>
              </a:buClr>
            </a:pPr>
            <a:endParaRPr lang="en-US" sz="1000" dirty="0">
              <a:solidFill>
                <a:schemeClr val="bg1"/>
              </a:solidFill>
              <a:latin typeface="Myriad Pro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97726" y="1631541"/>
            <a:ext cx="4889500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buClr>
                <a:srgbClr val="0070C0"/>
              </a:buClr>
            </a:pPr>
            <a:r>
              <a:rPr lang="en-US" sz="4800" dirty="0">
                <a:solidFill>
                  <a:prstClr val="black"/>
                </a:solidFill>
              </a:rPr>
              <a:t>HEAR is </a:t>
            </a:r>
            <a:r>
              <a:rPr lang="en-US" sz="4800" b="1" dirty="0">
                <a:solidFill>
                  <a:prstClr val="black"/>
                </a:solidFill>
              </a:rPr>
              <a:t>NOT</a:t>
            </a:r>
            <a:r>
              <a:rPr lang="en-US" sz="4800" dirty="0">
                <a:solidFill>
                  <a:prstClr val="black"/>
                </a:solidFill>
              </a:rPr>
              <a:t> </a:t>
            </a:r>
          </a:p>
          <a:p>
            <a:pPr lvl="0" algn="ctr">
              <a:buClr>
                <a:srgbClr val="0070C0"/>
              </a:buClr>
            </a:pPr>
            <a:r>
              <a:rPr lang="en-US" sz="4800" dirty="0">
                <a:solidFill>
                  <a:prstClr val="black"/>
                </a:solidFill>
              </a:rPr>
              <a:t>the SUSI grant.</a:t>
            </a:r>
          </a:p>
          <a:p>
            <a:pPr lvl="0" algn="ctr">
              <a:buClr>
                <a:srgbClr val="0070C0"/>
              </a:buClr>
            </a:pPr>
            <a:r>
              <a:rPr lang="en-US" sz="1000" dirty="0">
                <a:solidFill>
                  <a:prstClr val="black"/>
                </a:solidFill>
                <a:latin typeface="Myriad Pro" pitchFamily="34" charset="0"/>
              </a:rPr>
              <a:t> 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64988" y="235594"/>
            <a:ext cx="8666438" cy="707886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IE" sz="4000" b="1" dirty="0">
                <a:solidFill>
                  <a:srgbClr val="FFC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Applying for a grant</a:t>
            </a:r>
            <a:r>
              <a:rPr lang="en-IE" sz="3000" b="1" dirty="0">
                <a:solidFill>
                  <a:srgbClr val="FFC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6548" y="6065520"/>
            <a:ext cx="9906000" cy="792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7353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3600" dirty="0" smtClean="0">
              <a:latin typeface="Myriad Pro" pitchFamily="34" charset="0"/>
            </a:endParaRPr>
          </a:p>
          <a:p>
            <a:pPr>
              <a:buClr>
                <a:srgbClr val="0070C0"/>
              </a:buClr>
              <a:buFont typeface="Arial" pitchFamily="34" charset="0"/>
              <a:buChar char="•"/>
            </a:pPr>
            <a:endParaRPr lang="en-US" sz="2600" dirty="0" smtClean="0">
              <a:latin typeface="Myriad Pro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41581" y="296693"/>
            <a:ext cx="1276350" cy="7715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6548" y="6065520"/>
            <a:ext cx="9906000" cy="79248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88069" y="290987"/>
            <a:ext cx="8253512" cy="707886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IE" sz="4000" b="1" dirty="0">
                <a:solidFill>
                  <a:srgbClr val="FFC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SUSI: Key Eligibility Criteria </a:t>
            </a:r>
          </a:p>
        </p:txBody>
      </p:sp>
      <p:grpSp>
        <p:nvGrpSpPr>
          <p:cNvPr id="10" name="Group 2"/>
          <p:cNvGrpSpPr>
            <a:grpSpLocks/>
          </p:cNvGrpSpPr>
          <p:nvPr/>
        </p:nvGrpSpPr>
        <p:grpSpPr bwMode="auto">
          <a:xfrm>
            <a:off x="324842" y="1012185"/>
            <a:ext cx="9085858" cy="4855215"/>
            <a:chOff x="0" y="0"/>
            <a:chExt cx="10145" cy="4114"/>
          </a:xfrm>
        </p:grpSpPr>
        <p:pic>
          <p:nvPicPr>
            <p:cNvPr id="11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0145" cy="4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2" name="Group 11"/>
            <p:cNvGrpSpPr>
              <a:grpSpLocks/>
            </p:cNvGrpSpPr>
            <p:nvPr/>
          </p:nvGrpSpPr>
          <p:grpSpPr bwMode="auto">
            <a:xfrm>
              <a:off x="551" y="2009"/>
              <a:ext cx="9089" cy="1979"/>
              <a:chOff x="551" y="2009"/>
              <a:chExt cx="9089" cy="1979"/>
            </a:xfrm>
          </p:grpSpPr>
          <p:sp>
            <p:nvSpPr>
              <p:cNvPr id="13" name="Freeform 12"/>
              <p:cNvSpPr>
                <a:spLocks/>
              </p:cNvSpPr>
              <p:nvPr/>
            </p:nvSpPr>
            <p:spPr bwMode="auto">
              <a:xfrm>
                <a:off x="551" y="2009"/>
                <a:ext cx="9089" cy="1979"/>
              </a:xfrm>
              <a:custGeom>
                <a:avLst/>
                <a:gdLst>
                  <a:gd name="T0" fmla="+- 0 9640 551"/>
                  <a:gd name="T1" fmla="*/ T0 w 9089"/>
                  <a:gd name="T2" fmla="+- 0 2009 2009"/>
                  <a:gd name="T3" fmla="*/ 2009 h 1979"/>
                  <a:gd name="T4" fmla="+- 0 551 551"/>
                  <a:gd name="T5" fmla="*/ T4 w 9089"/>
                  <a:gd name="T6" fmla="+- 0 2009 2009"/>
                  <a:gd name="T7" fmla="*/ 2009 h 1979"/>
                  <a:gd name="T8" fmla="+- 0 551 551"/>
                  <a:gd name="T9" fmla="*/ T8 w 9089"/>
                  <a:gd name="T10" fmla="+- 0 3987 2009"/>
                  <a:gd name="T11" fmla="*/ 3987 h 1979"/>
                  <a:gd name="T12" fmla="+- 0 9640 551"/>
                  <a:gd name="T13" fmla="*/ T12 w 9089"/>
                  <a:gd name="T14" fmla="+- 0 3987 2009"/>
                  <a:gd name="T15" fmla="*/ 3987 h 1979"/>
                  <a:gd name="T16" fmla="+- 0 9640 551"/>
                  <a:gd name="T17" fmla="*/ T16 w 9089"/>
                  <a:gd name="T18" fmla="+- 0 2009 2009"/>
                  <a:gd name="T19" fmla="*/ 2009 h 197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</a:cxnLst>
                <a:rect l="0" t="0" r="r" b="b"/>
                <a:pathLst>
                  <a:path w="9089" h="1979">
                    <a:moveTo>
                      <a:pt x="9089" y="0"/>
                    </a:moveTo>
                    <a:lnTo>
                      <a:pt x="0" y="0"/>
                    </a:lnTo>
                    <a:lnTo>
                      <a:pt x="0" y="1978"/>
                    </a:lnTo>
                    <a:lnTo>
                      <a:pt x="9089" y="1978"/>
                    </a:lnTo>
                    <a:lnTo>
                      <a:pt x="9089" y="0"/>
                    </a:lnTo>
                    <a:close/>
                  </a:path>
                </a:pathLst>
              </a:custGeom>
              <a:solidFill>
                <a:srgbClr val="FFDE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4" name="Text Box 6"/>
              <p:cNvSpPr txBox="1">
                <a:spLocks noChangeArrowheads="1"/>
              </p:cNvSpPr>
              <p:nvPr/>
            </p:nvSpPr>
            <p:spPr bwMode="auto">
              <a:xfrm>
                <a:off x="1089" y="346"/>
                <a:ext cx="5798" cy="3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28000"/>
                  </a:lnSpc>
                  <a:spcBef>
                    <a:spcPct val="0"/>
                  </a:spcBef>
                  <a:spcAft>
                    <a:spcPts val="80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</p:grpSp>
      <p:sp>
        <p:nvSpPr>
          <p:cNvPr id="4" name="TextBox 3"/>
          <p:cNvSpPr txBox="1"/>
          <p:nvPr/>
        </p:nvSpPr>
        <p:spPr>
          <a:xfrm>
            <a:off x="937539" y="1362300"/>
            <a:ext cx="83439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  <a:defRPr/>
            </a:pPr>
            <a:r>
              <a:rPr lang="en-IE" sz="2400" b="1" dirty="0">
                <a:solidFill>
                  <a:prstClr val="black"/>
                </a:solidFill>
              </a:rPr>
              <a:t>Nationality:</a:t>
            </a:r>
            <a:r>
              <a:rPr lang="en-IE" sz="2400" dirty="0">
                <a:solidFill>
                  <a:prstClr val="black"/>
                </a:solidFill>
              </a:rPr>
              <a:t> Irish, EU, EEA, Swiss nationals or have specific leave to remain in the State.</a:t>
            </a:r>
          </a:p>
          <a:p>
            <a:pPr marL="342900" lvl="0" indent="-34290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IE" sz="2400" b="1" dirty="0">
                <a:solidFill>
                  <a:prstClr val="black"/>
                </a:solidFill>
              </a:rPr>
              <a:t>Residency:</a:t>
            </a:r>
            <a:r>
              <a:rPr lang="en-IE" sz="2400" dirty="0">
                <a:solidFill>
                  <a:prstClr val="black"/>
                </a:solidFill>
              </a:rPr>
              <a:t>   3 of last 5 years in Ireland, EU, EEA or  Switzerland.</a:t>
            </a:r>
          </a:p>
          <a:p>
            <a:pPr marL="342900" lvl="0" indent="-34290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IE" sz="2400" b="1" dirty="0">
                <a:solidFill>
                  <a:prstClr val="black"/>
                </a:solidFill>
              </a:rPr>
              <a:t>Progression</a:t>
            </a:r>
            <a:r>
              <a:rPr lang="en-IE" sz="2400" dirty="0">
                <a:solidFill>
                  <a:prstClr val="black"/>
                </a:solidFill>
              </a:rPr>
              <a:t> in education – NFQ levels 5-10.</a:t>
            </a:r>
          </a:p>
          <a:p>
            <a:pPr marL="342900" lvl="0" indent="-34290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IE" sz="2400" b="1" dirty="0">
                <a:solidFill>
                  <a:prstClr val="black"/>
                </a:solidFill>
              </a:rPr>
              <a:t>Approved College/Course</a:t>
            </a:r>
          </a:p>
          <a:p>
            <a:pPr marL="342900" lvl="0" indent="-34290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IE" sz="2400" b="1" dirty="0">
                <a:solidFill>
                  <a:prstClr val="black"/>
                </a:solidFill>
              </a:rPr>
              <a:t>‘Reckonable’ Income </a:t>
            </a:r>
            <a:r>
              <a:rPr lang="en-IE" sz="2400" dirty="0">
                <a:solidFill>
                  <a:prstClr val="black"/>
                </a:solidFill>
              </a:rPr>
              <a:t>(Class - Dependent/Independent)</a:t>
            </a:r>
            <a:r>
              <a:rPr lang="en-IE" sz="2400" b="1" dirty="0">
                <a:solidFill>
                  <a:prstClr val="black"/>
                </a:solidFill>
              </a:rPr>
              <a:t>                                          		</a:t>
            </a:r>
            <a:r>
              <a:rPr lang="en-IE" sz="2400" dirty="0">
                <a:solidFill>
                  <a:prstClr val="black"/>
                </a:solidFill>
              </a:rPr>
              <a:t>less than €54,240/ €59,595/ €64,700 </a:t>
            </a:r>
          </a:p>
          <a:p>
            <a:pPr lvl="0">
              <a:lnSpc>
                <a:spcPct val="150000"/>
              </a:lnSpc>
              <a:defRPr/>
            </a:pPr>
            <a:r>
              <a:rPr lang="en-IE" sz="2400" dirty="0">
                <a:solidFill>
                  <a:prstClr val="black"/>
                </a:solidFill>
              </a:rPr>
              <a:t>		less than €39,875/ €43,810/ €47,575</a:t>
            </a:r>
          </a:p>
        </p:txBody>
      </p:sp>
    </p:spTree>
    <p:extLst>
      <p:ext uri="{BB962C8B-B14F-4D97-AF65-F5344CB8AC3E}">
        <p14:creationId xmlns:p14="http://schemas.microsoft.com/office/powerpoint/2010/main" val="2031914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6548" y="6065520"/>
            <a:ext cx="9906000" cy="79248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3600" dirty="0" smtClean="0">
              <a:latin typeface="Myriad Pro" pitchFamily="34" charset="0"/>
            </a:endParaRPr>
          </a:p>
          <a:p>
            <a:pPr>
              <a:buClr>
                <a:srgbClr val="0070C0"/>
              </a:buClr>
              <a:buFont typeface="Arial" pitchFamily="34" charset="0"/>
              <a:buChar char="•"/>
            </a:pPr>
            <a:endParaRPr lang="en-US" sz="2600" dirty="0" smtClean="0">
              <a:latin typeface="Myriad Pro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98821" y="305127"/>
            <a:ext cx="1276350" cy="77152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88069" y="290987"/>
            <a:ext cx="8253512" cy="707886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IE" sz="4000" b="1" dirty="0">
                <a:solidFill>
                  <a:srgbClr val="FFC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SUSI: </a:t>
            </a:r>
            <a:r>
              <a:rPr lang="en-IE" sz="4000" b="1" dirty="0" smtClean="0">
                <a:solidFill>
                  <a:srgbClr val="FFC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Some Key Messages</a:t>
            </a:r>
            <a:endParaRPr lang="en-IE" sz="4000" b="1" dirty="0">
              <a:solidFill>
                <a:srgbClr val="FFC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11" name="Group 2"/>
          <p:cNvGrpSpPr>
            <a:grpSpLocks/>
          </p:cNvGrpSpPr>
          <p:nvPr/>
        </p:nvGrpSpPr>
        <p:grpSpPr bwMode="auto">
          <a:xfrm>
            <a:off x="376024" y="1070259"/>
            <a:ext cx="7396375" cy="2880831"/>
            <a:chOff x="0" y="0"/>
            <a:chExt cx="7920" cy="4114"/>
          </a:xfrm>
        </p:grpSpPr>
        <p:pic>
          <p:nvPicPr>
            <p:cNvPr id="12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7920" cy="4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Text Box 6"/>
            <p:cNvSpPr txBox="1">
              <a:spLocks noChangeArrowheads="1"/>
            </p:cNvSpPr>
            <p:nvPr/>
          </p:nvSpPr>
          <p:spPr bwMode="auto">
            <a:xfrm>
              <a:off x="1089" y="346"/>
              <a:ext cx="5798" cy="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28000"/>
                </a:lnSpc>
                <a:spcBef>
                  <a:spcPct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17" name="Rectangle 16"/>
          <p:cNvSpPr/>
          <p:nvPr/>
        </p:nvSpPr>
        <p:spPr>
          <a:xfrm>
            <a:off x="2138961" y="4089810"/>
            <a:ext cx="6477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Clr>
                <a:srgbClr val="0070C0"/>
              </a:buClr>
            </a:pPr>
            <a:r>
              <a:rPr lang="en-US" sz="1000" dirty="0" smtClean="0">
                <a:solidFill>
                  <a:schemeClr val="bg1"/>
                </a:solidFill>
                <a:latin typeface="Myriad Pro" pitchFamily="34" charset="0"/>
              </a:rPr>
              <a:t> </a:t>
            </a:r>
            <a:endParaRPr lang="en-US" sz="1000" dirty="0">
              <a:solidFill>
                <a:schemeClr val="bg1"/>
              </a:solidFill>
              <a:latin typeface="Myriad Pro" pitchFamily="34" charset="0"/>
            </a:endParaRPr>
          </a:p>
          <a:p>
            <a:pPr lvl="0" algn="ctr">
              <a:buClr>
                <a:srgbClr val="0070C0"/>
              </a:buClr>
            </a:pPr>
            <a:endParaRPr lang="en-US" sz="1000" dirty="0">
              <a:solidFill>
                <a:schemeClr val="bg1"/>
              </a:solidFill>
              <a:latin typeface="Myriad Pro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19712" y="1211260"/>
            <a:ext cx="610899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  <a:defRPr/>
            </a:pPr>
            <a:r>
              <a:rPr lang="en-IE" sz="2400" b="1" dirty="0">
                <a:solidFill>
                  <a:prstClr val="black"/>
                </a:solidFill>
              </a:rPr>
              <a:t>Check the website: </a:t>
            </a:r>
            <a:r>
              <a:rPr lang="en-IE" sz="2400" dirty="0">
                <a:solidFill>
                  <a:prstClr val="black"/>
                </a:solidFill>
              </a:rPr>
              <a:t>www.susi.ie </a:t>
            </a:r>
            <a:r>
              <a:rPr lang="en-IE" sz="2400" dirty="0" smtClean="0">
                <a:solidFill>
                  <a:prstClr val="black"/>
                </a:solidFill>
              </a:rPr>
              <a:t/>
            </a:r>
            <a:br>
              <a:rPr lang="en-IE" sz="2400" dirty="0" smtClean="0">
                <a:solidFill>
                  <a:prstClr val="black"/>
                </a:solidFill>
              </a:rPr>
            </a:br>
            <a:r>
              <a:rPr lang="en-IE" sz="2400" dirty="0" smtClean="0">
                <a:solidFill>
                  <a:prstClr val="black"/>
                </a:solidFill>
              </a:rPr>
              <a:t>(</a:t>
            </a:r>
            <a:r>
              <a:rPr lang="en-IE" sz="2400" b="1" dirty="0">
                <a:solidFill>
                  <a:prstClr val="black"/>
                </a:solidFill>
              </a:rPr>
              <a:t>Use Eligibility Reckoner</a:t>
            </a:r>
            <a:r>
              <a:rPr lang="en-IE" sz="2400" dirty="0">
                <a:solidFill>
                  <a:prstClr val="black"/>
                </a:solidFill>
              </a:rPr>
              <a:t>)</a:t>
            </a:r>
          </a:p>
          <a:p>
            <a:pPr marL="342900" lvl="0" indent="-342900">
              <a:buFont typeface="Arial" panose="020B0604020202020204" pitchFamily="34" charset="0"/>
              <a:buChar char="•"/>
              <a:defRPr/>
            </a:pPr>
            <a:r>
              <a:rPr lang="en-IE" sz="2400" b="1" dirty="0">
                <a:solidFill>
                  <a:prstClr val="black"/>
                </a:solidFill>
              </a:rPr>
              <a:t>CAO form: </a:t>
            </a:r>
            <a:r>
              <a:rPr lang="en-IE" sz="2400" dirty="0">
                <a:solidFill>
                  <a:prstClr val="black"/>
                </a:solidFill>
              </a:rPr>
              <a:t>Tick the SUSI option to share your college acceptance</a:t>
            </a:r>
          </a:p>
          <a:p>
            <a:pPr marL="342900" lvl="0" indent="-342900">
              <a:buFont typeface="Arial" panose="020B0604020202020204" pitchFamily="34" charset="0"/>
              <a:buChar char="•"/>
              <a:defRPr/>
            </a:pPr>
            <a:r>
              <a:rPr lang="en-IE" sz="2400" b="1" dirty="0">
                <a:solidFill>
                  <a:prstClr val="black"/>
                </a:solidFill>
              </a:rPr>
              <a:t>Apply early: </a:t>
            </a:r>
            <a:r>
              <a:rPr lang="en-IE" sz="2400" dirty="0">
                <a:solidFill>
                  <a:prstClr val="black"/>
                </a:solidFill>
              </a:rPr>
              <a:t>April 2017</a:t>
            </a:r>
          </a:p>
          <a:p>
            <a:pPr marL="342900" lvl="0" indent="-342900">
              <a:buFont typeface="Arial" panose="020B0604020202020204" pitchFamily="34" charset="0"/>
              <a:buChar char="•"/>
              <a:defRPr/>
            </a:pPr>
            <a:r>
              <a:rPr lang="en-IE" sz="2400" b="1" dirty="0">
                <a:solidFill>
                  <a:prstClr val="black"/>
                </a:solidFill>
              </a:rPr>
              <a:t>Return requested documentation: </a:t>
            </a:r>
            <a:r>
              <a:rPr lang="en-IE" sz="2400" dirty="0">
                <a:solidFill>
                  <a:prstClr val="black"/>
                </a:solidFill>
              </a:rPr>
              <a:t>complete and on time</a:t>
            </a:r>
          </a:p>
        </p:txBody>
      </p:sp>
      <p:grpSp>
        <p:nvGrpSpPr>
          <p:cNvPr id="19" name="Group 2"/>
          <p:cNvGrpSpPr>
            <a:grpSpLocks/>
          </p:cNvGrpSpPr>
          <p:nvPr/>
        </p:nvGrpSpPr>
        <p:grpSpPr bwMode="auto">
          <a:xfrm>
            <a:off x="4926452" y="4042834"/>
            <a:ext cx="4341390" cy="1904831"/>
            <a:chOff x="0" y="0"/>
            <a:chExt cx="7920" cy="4114"/>
          </a:xfrm>
        </p:grpSpPr>
        <p:pic>
          <p:nvPicPr>
            <p:cNvPr id="20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7920" cy="4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" name="Text Box 6"/>
            <p:cNvSpPr txBox="1">
              <a:spLocks noChangeArrowheads="1"/>
            </p:cNvSpPr>
            <p:nvPr/>
          </p:nvSpPr>
          <p:spPr bwMode="auto">
            <a:xfrm>
              <a:off x="1089" y="346"/>
              <a:ext cx="5798" cy="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28000"/>
                </a:lnSpc>
                <a:spcBef>
                  <a:spcPct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1376843" y="4438779"/>
            <a:ext cx="3144892" cy="55647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IE" sz="3000" b="1" dirty="0" smtClean="0">
                <a:solidFill>
                  <a:srgbClr val="FFC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Contact SUSI</a:t>
            </a:r>
            <a:endParaRPr lang="en-IE" sz="3000" b="1" dirty="0">
              <a:solidFill>
                <a:srgbClr val="FFC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267489" y="4197785"/>
            <a:ext cx="434557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IE" b="1" dirty="0" smtClean="0"/>
              <a:t>Website</a:t>
            </a:r>
            <a:r>
              <a:rPr lang="en-IE" b="1" dirty="0"/>
              <a:t>:</a:t>
            </a:r>
            <a:r>
              <a:rPr lang="en-IE" dirty="0"/>
              <a:t> </a:t>
            </a:r>
            <a:r>
              <a:rPr lang="en-IE" dirty="0">
                <a:hlinkClick r:id="rId5"/>
              </a:rPr>
              <a:t>www.susi.ie</a:t>
            </a:r>
            <a:r>
              <a:rPr lang="en-IE" dirty="0"/>
              <a:t>	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IE" b="1" dirty="0"/>
              <a:t>Email:</a:t>
            </a:r>
            <a:r>
              <a:rPr lang="en-IE" dirty="0"/>
              <a:t> support@susi.ie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IE" b="1" dirty="0"/>
              <a:t>Facebook</a:t>
            </a:r>
            <a:r>
              <a:rPr lang="en-IE" dirty="0"/>
              <a:t>.com/</a:t>
            </a:r>
            <a:r>
              <a:rPr lang="en-IE" dirty="0" err="1"/>
              <a:t>susisupport</a:t>
            </a:r>
            <a:endParaRPr lang="en-IE" dirty="0"/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IE" b="1" dirty="0"/>
              <a:t>Twitter</a:t>
            </a:r>
            <a:r>
              <a:rPr lang="en-IE" dirty="0"/>
              <a:t>.com/</a:t>
            </a:r>
            <a:r>
              <a:rPr lang="en-IE" dirty="0" err="1"/>
              <a:t>susihelpdesk</a:t>
            </a:r>
            <a:endParaRPr lang="en-IE" dirty="0"/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IE" b="1" dirty="0"/>
              <a:t>Telephone helpdesk</a:t>
            </a:r>
            <a:r>
              <a:rPr lang="en-IE" dirty="0"/>
              <a:t>: 0761 087 874</a:t>
            </a:r>
          </a:p>
        </p:txBody>
      </p:sp>
    </p:spTree>
    <p:extLst>
      <p:ext uri="{BB962C8B-B14F-4D97-AF65-F5344CB8AC3E}">
        <p14:creationId xmlns:p14="http://schemas.microsoft.com/office/powerpoint/2010/main" val="2852385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3600" dirty="0" smtClean="0">
              <a:latin typeface="Myriad Pro" pitchFamily="34" charset="0"/>
            </a:endParaRPr>
          </a:p>
          <a:p>
            <a:pPr>
              <a:buClr>
                <a:srgbClr val="0070C0"/>
              </a:buClr>
              <a:buFont typeface="Arial" pitchFamily="34" charset="0"/>
              <a:buChar char="•"/>
            </a:pPr>
            <a:endParaRPr lang="en-US" sz="2600" dirty="0" smtClean="0">
              <a:latin typeface="Myriad Pro" pitchFamily="34" charset="0"/>
            </a:endParaRPr>
          </a:p>
          <a:p>
            <a:pPr>
              <a:buClr>
                <a:srgbClr val="0070C0"/>
              </a:buClr>
              <a:buNone/>
            </a:pPr>
            <a:endParaRPr lang="en-US" sz="2600" dirty="0">
              <a:latin typeface="Myriad Pro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0768" y="414955"/>
            <a:ext cx="8253512" cy="707886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IE" sz="4000" b="1" dirty="0">
                <a:solidFill>
                  <a:srgbClr val="FFC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Why apply to HEAR?</a:t>
            </a:r>
          </a:p>
        </p:txBody>
      </p:sp>
      <p:grpSp>
        <p:nvGrpSpPr>
          <p:cNvPr id="11" name="Group 2"/>
          <p:cNvGrpSpPr>
            <a:grpSpLocks/>
          </p:cNvGrpSpPr>
          <p:nvPr/>
        </p:nvGrpSpPr>
        <p:grpSpPr bwMode="auto">
          <a:xfrm>
            <a:off x="842751" y="-251413"/>
            <a:ext cx="6210300" cy="4092165"/>
            <a:chOff x="-612" y="346"/>
            <a:chExt cx="10145" cy="6860"/>
          </a:xfrm>
        </p:grpSpPr>
        <p:pic>
          <p:nvPicPr>
            <p:cNvPr id="12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612" y="3092"/>
              <a:ext cx="10145" cy="4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Text Box 6"/>
            <p:cNvSpPr txBox="1">
              <a:spLocks noChangeArrowheads="1"/>
            </p:cNvSpPr>
            <p:nvPr/>
          </p:nvSpPr>
          <p:spPr bwMode="auto">
            <a:xfrm>
              <a:off x="1089" y="346"/>
              <a:ext cx="5798" cy="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28000"/>
                </a:lnSpc>
                <a:spcBef>
                  <a:spcPct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pic>
        <p:nvPicPr>
          <p:cNvPr id="16" name="Picture 1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1196" y="4036603"/>
            <a:ext cx="7382526" cy="1716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705600" y="2298700"/>
            <a:ext cx="2483004" cy="1388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IE" dirty="0"/>
          </a:p>
        </p:txBody>
      </p:sp>
      <p:sp>
        <p:nvSpPr>
          <p:cNvPr id="5" name="TextBox 4"/>
          <p:cNvSpPr txBox="1"/>
          <p:nvPr/>
        </p:nvSpPr>
        <p:spPr>
          <a:xfrm>
            <a:off x="1498600" y="1823207"/>
            <a:ext cx="5207000" cy="1532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60400" lvl="0" indent="-66040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IE" sz="2600" b="1" dirty="0">
                <a:solidFill>
                  <a:prstClr val="black"/>
                </a:solidFill>
                <a:cs typeface="Arial" panose="020B0604020202020204" pitchFamily="34" charset="0"/>
              </a:rPr>
              <a:t>Reduced points CAO offers </a:t>
            </a:r>
            <a:r>
              <a:rPr lang="en-IE" sz="2600" dirty="0">
                <a:solidFill>
                  <a:prstClr val="black"/>
                </a:solidFill>
                <a:cs typeface="Arial" panose="020B0604020202020204" pitchFamily="34" charset="0"/>
              </a:rPr>
              <a:t>in the participating colleges provided you meet the minimum entry requirements</a:t>
            </a:r>
            <a:r>
              <a:rPr lang="en-IE" sz="2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501901" y="4418589"/>
            <a:ext cx="6686704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60400" lvl="0" indent="-66040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IE" sz="2600" b="1" dirty="0">
                <a:solidFill>
                  <a:prstClr val="white">
                    <a:lumMod val="95000"/>
                  </a:prstClr>
                </a:solidFill>
                <a:cs typeface="Arial" panose="020B0604020202020204" pitchFamily="34" charset="0"/>
              </a:rPr>
              <a:t>Post-entry supports </a:t>
            </a:r>
            <a:r>
              <a:rPr lang="en-IE" sz="2600" dirty="0">
                <a:solidFill>
                  <a:prstClr val="white">
                    <a:lumMod val="95000"/>
                  </a:prstClr>
                </a:solidFill>
                <a:cs typeface="Arial" panose="020B0604020202020204" pitchFamily="34" charset="0"/>
              </a:rPr>
              <a:t>such as financial, academic, social and personal.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26548" y="6065520"/>
            <a:ext cx="9906000" cy="792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7353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1801048"/>
              </p:ext>
            </p:extLst>
          </p:nvPr>
        </p:nvGraphicFramePr>
        <p:xfrm>
          <a:off x="1087677" y="1208975"/>
          <a:ext cx="7668016" cy="4878272"/>
        </p:xfrm>
        <a:graphic>
          <a:graphicData uri="http://schemas.openxmlformats.org/drawingml/2006/table">
            <a:tbl>
              <a:tblPr firstRow="1" bandRow="1">
                <a:tableStyleId>{793D81CF-94F2-401A-BA57-92F5A7B2D0C5}</a:tableStyleId>
              </a:tblPr>
              <a:tblGrid>
                <a:gridCol w="480000"/>
                <a:gridCol w="7188016"/>
              </a:tblGrid>
              <a:tr h="708136">
                <a:tc>
                  <a:txBody>
                    <a:bodyPr/>
                    <a:lstStyle/>
                    <a:p>
                      <a:r>
                        <a:rPr lang="en-IE" sz="2000" dirty="0" smtClean="0"/>
                        <a:t>1.</a:t>
                      </a:r>
                      <a:endParaRPr lang="en-IE" sz="2000" b="0" dirty="0">
                        <a:solidFill>
                          <a:schemeClr val="bg1">
                            <a:lumMod val="9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2000" dirty="0" smtClean="0"/>
                        <a:t>Was your household income on</a:t>
                      </a:r>
                      <a:r>
                        <a:rPr lang="en-IE" sz="2000" baseline="0" dirty="0" smtClean="0"/>
                        <a:t> or below €45,790 in 2015?</a:t>
                      </a:r>
                      <a:endParaRPr lang="en-IE" sz="2000" b="1" dirty="0" smtClean="0">
                        <a:solidFill>
                          <a:schemeClr val="bg1">
                            <a:lumMod val="95000"/>
                          </a:schemeClr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708136">
                <a:tc>
                  <a:txBody>
                    <a:bodyPr/>
                    <a:lstStyle/>
                    <a:p>
                      <a:r>
                        <a:rPr lang="en-IE" sz="2000" dirty="0" smtClean="0"/>
                        <a:t>2.</a:t>
                      </a:r>
                      <a:endParaRPr lang="en-IE" sz="20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2000" dirty="0" smtClean="0"/>
                        <a:t>Do</a:t>
                      </a:r>
                      <a:r>
                        <a:rPr lang="en-IE" sz="2000" baseline="0" dirty="0" smtClean="0"/>
                        <a:t> you or your family have a Medical Card/GP Visit Card?</a:t>
                      </a:r>
                      <a:endParaRPr lang="en-IE" sz="2000" b="0" dirty="0" smtClean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1022864">
                <a:tc>
                  <a:txBody>
                    <a:bodyPr/>
                    <a:lstStyle/>
                    <a:p>
                      <a:r>
                        <a:rPr lang="en-IE" sz="2000" dirty="0" smtClean="0"/>
                        <a:t>3.</a:t>
                      </a:r>
                      <a:endParaRPr lang="en-IE" sz="20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2000" dirty="0" smtClean="0"/>
                        <a:t>Did your parents/guardians receive a means-tested</a:t>
                      </a:r>
                      <a:r>
                        <a:rPr lang="en-IE" sz="2000" baseline="0" dirty="0" smtClean="0"/>
                        <a:t> social welfare payment for at least 26 weeks in 2015?</a:t>
                      </a:r>
                      <a:endParaRPr lang="en-IE" sz="2000" b="0" dirty="0" smtClean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1022864">
                <a:tc>
                  <a:txBody>
                    <a:bodyPr/>
                    <a:lstStyle/>
                    <a:p>
                      <a:r>
                        <a:rPr lang="en-IE" sz="2000" dirty="0" smtClean="0"/>
                        <a:t>4.</a:t>
                      </a:r>
                      <a:endParaRPr lang="en-IE" sz="20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2000" dirty="0" smtClean="0"/>
                        <a:t>Is your parents’</a:t>
                      </a:r>
                      <a:r>
                        <a:rPr lang="en-IE" sz="2000" baseline="0" dirty="0" smtClean="0"/>
                        <a:t> or guardians’ employment status under-represented in Higher Education? </a:t>
                      </a:r>
                      <a:endParaRPr lang="en-IE" sz="2000" b="0" dirty="0" smtClean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708136">
                <a:tc>
                  <a:txBody>
                    <a:bodyPr/>
                    <a:lstStyle/>
                    <a:p>
                      <a:r>
                        <a:rPr lang="en-IE" sz="2000" dirty="0" smtClean="0"/>
                        <a:t>5.</a:t>
                      </a:r>
                      <a:endParaRPr lang="en-IE" sz="20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2000" dirty="0" smtClean="0"/>
                        <a:t>Have you attended a DEIS second level school for five years?</a:t>
                      </a:r>
                      <a:endParaRPr lang="en-IE" sz="2000" b="0" dirty="0" smtClean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708136">
                <a:tc>
                  <a:txBody>
                    <a:bodyPr/>
                    <a:lstStyle/>
                    <a:p>
                      <a:r>
                        <a:rPr lang="en-IE" sz="2000" dirty="0" smtClean="0"/>
                        <a:t>6.</a:t>
                      </a:r>
                      <a:endParaRPr lang="en-IE" sz="20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2000" dirty="0" smtClean="0"/>
                        <a:t>Do you live in an area of concentrated disadvantage?</a:t>
                      </a:r>
                      <a:endParaRPr lang="en-IE" sz="2000" b="0" dirty="0" smtClean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28599" y="405287"/>
            <a:ext cx="8527093" cy="707886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IE" sz="4000" b="1" dirty="0">
                <a:solidFill>
                  <a:srgbClr val="FFC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Should I apply?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6548" y="6065520"/>
            <a:ext cx="9906000" cy="792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7353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Callout 2"/>
          <p:cNvSpPr/>
          <p:nvPr/>
        </p:nvSpPr>
        <p:spPr>
          <a:xfrm>
            <a:off x="1115729" y="381000"/>
            <a:ext cx="7177371" cy="4914900"/>
          </a:xfrm>
          <a:prstGeom prst="wedgeEllipseCallout">
            <a:avLst>
              <a:gd name="adj1" fmla="val 37853"/>
              <a:gd name="adj2" fmla="val 64890"/>
            </a:avLst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endParaRPr lang="en-IE" sz="4000" dirty="0" smtClean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lvl="0" algn="ctr"/>
            <a:endParaRPr lang="en-IE" sz="4000" dirty="0" smtClean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lvl="0" algn="ctr"/>
            <a:r>
              <a:rPr lang="en-IE" sz="6000" dirty="0">
                <a:solidFill>
                  <a:prstClr val="white"/>
                </a:solidFill>
                <a:cs typeface="Arial" panose="020B0604020202020204" pitchFamily="34" charset="0"/>
              </a:rPr>
              <a:t>Talk to your parent /</a:t>
            </a:r>
          </a:p>
          <a:p>
            <a:pPr lvl="0" algn="ctr"/>
            <a:r>
              <a:rPr lang="en-IE" sz="6000" dirty="0" smtClean="0">
                <a:solidFill>
                  <a:prstClr val="white"/>
                </a:solidFill>
                <a:cs typeface="Arial" panose="020B0604020202020204" pitchFamily="34" charset="0"/>
              </a:rPr>
              <a:t>Guardian.</a:t>
            </a:r>
            <a:r>
              <a:rPr lang="en-IE" sz="4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?</a:t>
            </a:r>
          </a:p>
          <a:p>
            <a:pPr lvl="0" algn="ctr"/>
            <a:endParaRPr lang="en-IE" sz="4000" dirty="0" smtClean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lvl="0" algn="ctr"/>
            <a:endParaRPr lang="en-IE" sz="4000" dirty="0" smtClean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lvl="0" algn="ctr"/>
            <a:endParaRPr lang="en-IE" dirty="0">
              <a:solidFill>
                <a:prstClr val="black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6548" y="6065520"/>
            <a:ext cx="9906000" cy="792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6561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3600" dirty="0" smtClean="0">
              <a:latin typeface="Myriad Pro" pitchFamily="34" charset="0"/>
            </a:endParaRPr>
          </a:p>
          <a:p>
            <a:pPr>
              <a:buClr>
                <a:srgbClr val="0070C0"/>
              </a:buClr>
              <a:buFont typeface="Arial" pitchFamily="34" charset="0"/>
              <a:buChar char="•"/>
            </a:pPr>
            <a:endParaRPr lang="en-US" sz="2600" dirty="0" smtClean="0">
              <a:latin typeface="Myriad Pro" pitchFamily="34" charset="0"/>
            </a:endParaRPr>
          </a:p>
          <a:p>
            <a:pPr>
              <a:buClr>
                <a:srgbClr val="0070C0"/>
              </a:buClr>
              <a:buNone/>
            </a:pPr>
            <a:endParaRPr lang="en-US" sz="2600" dirty="0">
              <a:latin typeface="Myriad Pro" pitchFamily="34" charset="0"/>
            </a:endParaRP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0742" y="612917"/>
            <a:ext cx="8076378" cy="493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609850" y="838043"/>
            <a:ext cx="50800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IE" sz="5000" dirty="0">
                <a:solidFill>
                  <a:prstClr val="white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You must meet the </a:t>
            </a:r>
          </a:p>
          <a:p>
            <a:pPr lvl="0" algn="ctr"/>
            <a:r>
              <a:rPr lang="en-IE" sz="5000" b="1" dirty="0">
                <a:solidFill>
                  <a:prstClr val="white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HEAR income limit </a:t>
            </a:r>
          </a:p>
          <a:p>
            <a:pPr lvl="0" algn="ctr"/>
            <a:r>
              <a:rPr lang="en-IE" sz="5000" b="1" dirty="0">
                <a:solidFill>
                  <a:prstClr val="white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plus </a:t>
            </a:r>
          </a:p>
          <a:p>
            <a:pPr lvl="0" algn="ctr"/>
            <a:r>
              <a:rPr lang="en-IE" sz="5000" dirty="0">
                <a:solidFill>
                  <a:prstClr val="white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the</a:t>
            </a:r>
            <a:r>
              <a:rPr lang="en-IE" sz="5000" b="1" dirty="0">
                <a:solidFill>
                  <a:prstClr val="white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 right combination </a:t>
            </a:r>
          </a:p>
          <a:p>
            <a:pPr lvl="0" algn="ctr"/>
            <a:r>
              <a:rPr lang="en-IE" sz="5000" dirty="0">
                <a:solidFill>
                  <a:prstClr val="white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of</a:t>
            </a:r>
            <a:r>
              <a:rPr lang="en-IE" sz="5000" b="1" dirty="0">
                <a:solidFill>
                  <a:prstClr val="white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 2 </a:t>
            </a:r>
            <a:r>
              <a:rPr lang="en-IE" sz="5000" dirty="0">
                <a:solidFill>
                  <a:prstClr val="white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other</a:t>
            </a:r>
            <a:r>
              <a:rPr lang="en-IE" sz="5000" b="1" dirty="0">
                <a:solidFill>
                  <a:prstClr val="white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 indicators to be eligible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6548" y="6065520"/>
            <a:ext cx="9906000" cy="792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7353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065520"/>
            <a:ext cx="9906000" cy="792480"/>
          </a:xfrm>
          <a:prstGeom prst="rect">
            <a:avLst/>
          </a:prstGeom>
        </p:spPr>
      </p:pic>
      <p:sp>
        <p:nvSpPr>
          <p:cNvPr id="4" name="Oval Callout 3"/>
          <p:cNvSpPr/>
          <p:nvPr/>
        </p:nvSpPr>
        <p:spPr>
          <a:xfrm>
            <a:off x="251459" y="254507"/>
            <a:ext cx="3942749" cy="3599180"/>
          </a:xfrm>
          <a:prstGeom prst="wedgeEllipseCallout">
            <a:avLst>
              <a:gd name="adj1" fmla="val 38193"/>
              <a:gd name="adj2" fmla="val 62500"/>
            </a:avLst>
          </a:prstGeom>
          <a:solidFill>
            <a:schemeClr val="bg1"/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endParaRPr lang="en-IE" sz="4000" dirty="0" smtClean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lvl="0" algn="ctr"/>
            <a:endParaRPr lang="en-IE" sz="4000" dirty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lvl="0" algn="ctr"/>
            <a:r>
              <a:rPr lang="en-IE" sz="4000" dirty="0" smtClean="0">
                <a:solidFill>
                  <a:prstClr val="black"/>
                </a:solidFill>
                <a:cs typeface="Arial" panose="020B0604020202020204" pitchFamily="34" charset="0"/>
              </a:rPr>
              <a:t>Would</a:t>
            </a:r>
            <a:r>
              <a:rPr lang="en-IE" sz="4000" b="1" dirty="0" smtClean="0">
                <a:solidFill>
                  <a:prstClr val="black"/>
                </a:solidFill>
                <a:cs typeface="Arial" panose="020B0604020202020204" pitchFamily="34" charset="0"/>
              </a:rPr>
              <a:t> </a:t>
            </a:r>
            <a:endParaRPr lang="en-IE" sz="4000" b="1" dirty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lvl="0" algn="ctr"/>
            <a:r>
              <a:rPr lang="en-IE" sz="4000" b="1" dirty="0">
                <a:solidFill>
                  <a:prstClr val="black"/>
                </a:solidFill>
                <a:cs typeface="Arial" panose="020B0604020202020204" pitchFamily="34" charset="0"/>
              </a:rPr>
              <a:t>YOU </a:t>
            </a:r>
          </a:p>
          <a:p>
            <a:pPr lvl="0" algn="ctr"/>
            <a:r>
              <a:rPr lang="en-IE" sz="4000" dirty="0">
                <a:solidFill>
                  <a:prstClr val="black"/>
                </a:solidFill>
                <a:cs typeface="Arial" panose="020B0604020202020204" pitchFamily="34" charset="0"/>
              </a:rPr>
              <a:t>like to </a:t>
            </a:r>
          </a:p>
          <a:p>
            <a:pPr lvl="0" algn="ctr"/>
            <a:r>
              <a:rPr lang="en-IE" sz="4000" dirty="0">
                <a:solidFill>
                  <a:prstClr val="black"/>
                </a:solidFill>
                <a:cs typeface="Arial" panose="020B0604020202020204" pitchFamily="34" charset="0"/>
              </a:rPr>
              <a:t>go to college?</a:t>
            </a:r>
          </a:p>
          <a:p>
            <a:pPr lvl="0" algn="ctr"/>
            <a:endParaRPr lang="en-IE" sz="4000" dirty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lvl="0" algn="ctr"/>
            <a:endParaRPr lang="en-IE" sz="4000" dirty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lvl="0" algn="ctr"/>
            <a:endParaRPr lang="en-IE" dirty="0">
              <a:solidFill>
                <a:prstClr val="black"/>
              </a:solidFill>
            </a:endParaRPr>
          </a:p>
        </p:txBody>
      </p:sp>
      <p:sp>
        <p:nvSpPr>
          <p:cNvPr id="8" name="Oval Callout 7"/>
          <p:cNvSpPr/>
          <p:nvPr/>
        </p:nvSpPr>
        <p:spPr>
          <a:xfrm>
            <a:off x="6172200" y="227423"/>
            <a:ext cx="3733800" cy="3052987"/>
          </a:xfrm>
          <a:prstGeom prst="wedgeEllipseCallou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en-IE" sz="4000" dirty="0">
                <a:solidFill>
                  <a:prstClr val="white"/>
                </a:solidFill>
                <a:cs typeface="Arial" panose="020B0604020202020204" pitchFamily="34" charset="0"/>
              </a:rPr>
              <a:t>Where </a:t>
            </a:r>
          </a:p>
          <a:p>
            <a:pPr lvl="0" algn="ctr"/>
            <a:r>
              <a:rPr lang="en-IE" sz="4000" dirty="0">
                <a:solidFill>
                  <a:prstClr val="white"/>
                </a:solidFill>
                <a:cs typeface="Arial" panose="020B0604020202020204" pitchFamily="34" charset="0"/>
              </a:rPr>
              <a:t>would</a:t>
            </a:r>
            <a:r>
              <a:rPr lang="en-IE" sz="4000" b="1" dirty="0">
                <a:solidFill>
                  <a:prstClr val="white"/>
                </a:solidFill>
                <a:cs typeface="Arial" panose="020B0604020202020204" pitchFamily="34" charset="0"/>
              </a:rPr>
              <a:t> </a:t>
            </a:r>
          </a:p>
          <a:p>
            <a:pPr lvl="0" algn="ctr"/>
            <a:r>
              <a:rPr lang="en-IE" sz="4000" b="1" dirty="0">
                <a:solidFill>
                  <a:prstClr val="white"/>
                </a:solidFill>
                <a:cs typeface="Arial" panose="020B0604020202020204" pitchFamily="34" charset="0"/>
              </a:rPr>
              <a:t>YOU </a:t>
            </a:r>
          </a:p>
          <a:p>
            <a:pPr lvl="0" algn="ctr"/>
            <a:r>
              <a:rPr lang="en-IE" sz="4000" dirty="0">
                <a:solidFill>
                  <a:prstClr val="white"/>
                </a:solidFill>
                <a:cs typeface="Arial" panose="020B0604020202020204" pitchFamily="34" charset="0"/>
              </a:rPr>
              <a:t>like to go</a:t>
            </a:r>
            <a:r>
              <a:rPr lang="en-IE" sz="4000" dirty="0" smtClean="0">
                <a:solidFill>
                  <a:prstClr val="white"/>
                </a:solidFill>
                <a:cs typeface="Arial" panose="020B0604020202020204" pitchFamily="34" charset="0"/>
              </a:rPr>
              <a:t>?</a:t>
            </a:r>
            <a:endParaRPr lang="en-IE" sz="4000" dirty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lvl="0" algn="ctr"/>
            <a:endParaRPr lang="en-IE" dirty="0">
              <a:solidFill>
                <a:prstClr val="black"/>
              </a:solidFill>
            </a:endParaRPr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8378" y="971841"/>
            <a:ext cx="215882" cy="889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0836" y="4884233"/>
            <a:ext cx="203818" cy="152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9643" y="5519791"/>
            <a:ext cx="695267" cy="2095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4303" y="5807411"/>
            <a:ext cx="85718" cy="1473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0803" y="1282318"/>
            <a:ext cx="3743645" cy="50971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7526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3600" dirty="0" smtClean="0">
              <a:latin typeface="Myriad Pro" pitchFamily="34" charset="0"/>
            </a:endParaRPr>
          </a:p>
          <a:p>
            <a:pPr>
              <a:buClr>
                <a:srgbClr val="0070C0"/>
              </a:buClr>
              <a:buFont typeface="Arial" pitchFamily="34" charset="0"/>
              <a:buChar char="•"/>
            </a:pPr>
            <a:endParaRPr lang="en-US" sz="2600" dirty="0" smtClean="0">
              <a:latin typeface="Myriad Pro" pitchFamily="34" charset="0"/>
            </a:endParaRPr>
          </a:p>
          <a:p>
            <a:pPr>
              <a:buClr>
                <a:srgbClr val="0070C0"/>
              </a:buClr>
              <a:buNone/>
            </a:pPr>
            <a:endParaRPr lang="en-US" sz="2600" dirty="0">
              <a:latin typeface="Myriad Pro" pitchFamily="34" charset="0"/>
            </a:endParaRPr>
          </a:p>
        </p:txBody>
      </p:sp>
      <p:grpSp>
        <p:nvGrpSpPr>
          <p:cNvPr id="6" name="Group 2"/>
          <p:cNvGrpSpPr>
            <a:grpSpLocks/>
          </p:cNvGrpSpPr>
          <p:nvPr/>
        </p:nvGrpSpPr>
        <p:grpSpPr bwMode="auto">
          <a:xfrm>
            <a:off x="614322" y="-975313"/>
            <a:ext cx="8148849" cy="6862033"/>
            <a:chOff x="-1213" y="346"/>
            <a:chExt cx="10145" cy="5953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213" y="2432"/>
              <a:ext cx="10145" cy="38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Text Box 6"/>
            <p:cNvSpPr txBox="1">
              <a:spLocks noChangeArrowheads="1"/>
            </p:cNvSpPr>
            <p:nvPr/>
          </p:nvSpPr>
          <p:spPr bwMode="auto">
            <a:xfrm>
              <a:off x="1089" y="346"/>
              <a:ext cx="5798" cy="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28000"/>
                </a:lnSpc>
                <a:spcBef>
                  <a:spcPct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1193714" y="1777996"/>
            <a:ext cx="4460145" cy="386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125" lvl="0" indent="-365125">
              <a:spcBef>
                <a:spcPts val="200"/>
              </a:spcBef>
              <a:buFontTx/>
              <a:buAutoNum type="arabicPeriod"/>
              <a:defRPr/>
            </a:pPr>
            <a:r>
              <a:rPr lang="en-IE" sz="2000" dirty="0">
                <a:solidFill>
                  <a:prstClr val="black"/>
                </a:solidFill>
                <a:cs typeface="Arial" panose="020B0604020202020204" pitchFamily="34" charset="0"/>
              </a:rPr>
              <a:t>Apply to CAO at </a:t>
            </a:r>
            <a:r>
              <a:rPr lang="en-IE" sz="2000" b="1" dirty="0">
                <a:solidFill>
                  <a:srgbClr val="2D2D8A"/>
                </a:solidFill>
                <a:cs typeface="Arial" panose="020B0604020202020204" pitchFamily="34" charset="0"/>
              </a:rPr>
              <a:t>www.cao.ie</a:t>
            </a:r>
            <a:r>
              <a:rPr lang="en-IE" sz="2000" dirty="0">
                <a:solidFill>
                  <a:srgbClr val="CC0066"/>
                </a:solidFill>
                <a:cs typeface="Arial" panose="020B0604020202020204" pitchFamily="34" charset="0"/>
              </a:rPr>
              <a:t> </a:t>
            </a:r>
            <a:r>
              <a:rPr lang="en-IE" sz="2000" dirty="0">
                <a:solidFill>
                  <a:prstClr val="black"/>
                </a:solidFill>
                <a:cs typeface="Arial" panose="020B0604020202020204" pitchFamily="34" charset="0"/>
              </a:rPr>
              <a:t>by </a:t>
            </a:r>
            <a:r>
              <a:rPr lang="en-IE" sz="2000" b="1" dirty="0">
                <a:solidFill>
                  <a:srgbClr val="2D2D8A"/>
                </a:solidFill>
                <a:cs typeface="Arial" panose="020B0604020202020204" pitchFamily="34" charset="0"/>
              </a:rPr>
              <a:t>1 February </a:t>
            </a:r>
            <a:r>
              <a:rPr lang="en-IE" sz="2000" b="1" dirty="0" smtClean="0">
                <a:solidFill>
                  <a:srgbClr val="2D2D8A"/>
                </a:solidFill>
                <a:cs typeface="Arial" panose="020B0604020202020204" pitchFamily="34" charset="0"/>
              </a:rPr>
              <a:t>2017.</a:t>
            </a:r>
            <a:endParaRPr lang="en-IE" sz="2000" b="1" dirty="0">
              <a:solidFill>
                <a:srgbClr val="2D2D8A"/>
              </a:solidFill>
              <a:cs typeface="Arial" panose="020B0604020202020204" pitchFamily="34" charset="0"/>
            </a:endParaRPr>
          </a:p>
          <a:p>
            <a:pPr marL="365125" lvl="0" indent="-365125">
              <a:spcBef>
                <a:spcPts val="200"/>
              </a:spcBef>
              <a:buFontTx/>
              <a:buAutoNum type="arabicPeriod"/>
              <a:defRPr/>
            </a:pPr>
            <a:endParaRPr lang="en-IE" sz="2000" dirty="0">
              <a:solidFill>
                <a:srgbClr val="2D2D8A"/>
              </a:solidFill>
              <a:cs typeface="Arial" panose="020B0604020202020204" pitchFamily="34" charset="0"/>
            </a:endParaRPr>
          </a:p>
          <a:p>
            <a:pPr marL="365125" lvl="0" indent="-365125">
              <a:spcBef>
                <a:spcPct val="0"/>
              </a:spcBef>
              <a:buFontTx/>
              <a:buAutoNum type="arabicPeriod"/>
              <a:defRPr/>
            </a:pPr>
            <a:r>
              <a:rPr lang="en-IE" sz="2000" dirty="0">
                <a:solidFill>
                  <a:prstClr val="black"/>
                </a:solidFill>
                <a:cs typeface="Arial" panose="020B0604020202020204" pitchFamily="34" charset="0"/>
              </a:rPr>
              <a:t>Review your HEAR </a:t>
            </a:r>
            <a:r>
              <a:rPr lang="en-IE" sz="2000" dirty="0" smtClean="0">
                <a:solidFill>
                  <a:prstClr val="black"/>
                </a:solidFill>
                <a:cs typeface="Arial" panose="020B0604020202020204" pitchFamily="34" charset="0"/>
              </a:rPr>
              <a:t>Handbook with </a:t>
            </a:r>
            <a:r>
              <a:rPr lang="en-IE" sz="2000" dirty="0">
                <a:solidFill>
                  <a:prstClr val="black"/>
                </a:solidFill>
                <a:cs typeface="Arial" panose="020B0604020202020204" pitchFamily="34" charset="0"/>
              </a:rPr>
              <a:t>parents or </a:t>
            </a:r>
            <a:r>
              <a:rPr lang="en-IE" sz="2000" dirty="0" smtClean="0">
                <a:solidFill>
                  <a:prstClr val="black"/>
                </a:solidFill>
                <a:cs typeface="Arial" panose="020B0604020202020204" pitchFamily="34" charset="0"/>
              </a:rPr>
              <a:t>guardians.</a:t>
            </a:r>
            <a:endParaRPr lang="en-IE" sz="2000" dirty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marL="365125" lvl="0" indent="-365125">
              <a:spcBef>
                <a:spcPct val="0"/>
              </a:spcBef>
              <a:buFontTx/>
              <a:buAutoNum type="arabicPeriod"/>
              <a:defRPr/>
            </a:pPr>
            <a:endParaRPr lang="en-IE" sz="1000" dirty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marL="365125" lvl="0" indent="-365125">
              <a:spcBef>
                <a:spcPct val="0"/>
              </a:spcBef>
              <a:defRPr/>
            </a:pPr>
            <a:r>
              <a:rPr lang="en-IE" sz="2000" dirty="0">
                <a:solidFill>
                  <a:prstClr val="black"/>
                </a:solidFill>
                <a:cs typeface="Arial" panose="020B0604020202020204" pitchFamily="34" charset="0"/>
              </a:rPr>
              <a:t>3.</a:t>
            </a:r>
            <a:r>
              <a:rPr lang="en-IE" sz="2000" dirty="0">
                <a:solidFill>
                  <a:srgbClr val="CC0066"/>
                </a:solidFill>
                <a:cs typeface="Arial" panose="020B0604020202020204" pitchFamily="34" charset="0"/>
              </a:rPr>
              <a:t>  </a:t>
            </a:r>
            <a:r>
              <a:rPr lang="en-IE" sz="2000" dirty="0">
                <a:solidFill>
                  <a:prstClr val="black"/>
                </a:solidFill>
                <a:cs typeface="Arial" panose="020B0604020202020204" pitchFamily="34" charset="0"/>
              </a:rPr>
              <a:t>Complete all elements of the online HEAR application form by </a:t>
            </a:r>
            <a:r>
              <a:rPr lang="en-IE" sz="2000" b="1" dirty="0">
                <a:solidFill>
                  <a:srgbClr val="2D2D8A"/>
                </a:solidFill>
                <a:cs typeface="Arial" panose="020B0604020202020204" pitchFamily="34" charset="0"/>
              </a:rPr>
              <a:t>1 March </a:t>
            </a:r>
            <a:r>
              <a:rPr lang="en-IE" sz="2000" b="1" dirty="0" smtClean="0">
                <a:solidFill>
                  <a:srgbClr val="2D2D8A"/>
                </a:solidFill>
                <a:cs typeface="Arial" panose="020B0604020202020204" pitchFamily="34" charset="0"/>
              </a:rPr>
              <a:t>2017.</a:t>
            </a:r>
            <a:endParaRPr lang="en-IE" sz="2000" b="1" dirty="0">
              <a:solidFill>
                <a:srgbClr val="2D2D8A"/>
              </a:solidFill>
              <a:cs typeface="Arial" panose="020B0604020202020204" pitchFamily="34" charset="0"/>
            </a:endParaRPr>
          </a:p>
          <a:p>
            <a:pPr marL="365125" lvl="0" indent="-365125">
              <a:spcBef>
                <a:spcPts val="200"/>
              </a:spcBef>
              <a:defRPr/>
            </a:pPr>
            <a:endParaRPr lang="en-IE" sz="1000" dirty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marL="365125" lvl="0" indent="-365125">
              <a:spcBef>
                <a:spcPts val="200"/>
              </a:spcBef>
              <a:defRPr/>
            </a:pPr>
            <a:r>
              <a:rPr lang="en-IE" sz="2000" dirty="0">
                <a:solidFill>
                  <a:prstClr val="black"/>
                </a:solidFill>
                <a:cs typeface="Arial" panose="020B0604020202020204" pitchFamily="34" charset="0"/>
              </a:rPr>
              <a:t>4.  Submit </a:t>
            </a:r>
            <a:r>
              <a:rPr lang="en-IE" sz="2000" u="sng" dirty="0">
                <a:solidFill>
                  <a:prstClr val="black"/>
                </a:solidFill>
                <a:cs typeface="Arial" panose="020B0604020202020204" pitchFamily="34" charset="0"/>
              </a:rPr>
              <a:t>clear copies</a:t>
            </a:r>
            <a:r>
              <a:rPr lang="en-IE" sz="2000" dirty="0">
                <a:solidFill>
                  <a:prstClr val="black"/>
                </a:solidFill>
                <a:cs typeface="Arial" panose="020B0604020202020204" pitchFamily="34" charset="0"/>
              </a:rPr>
              <a:t> of supporting documents requested on your checklist to CAO by </a:t>
            </a:r>
            <a:r>
              <a:rPr lang="en-IE" sz="2000" b="1" dirty="0">
                <a:solidFill>
                  <a:srgbClr val="2D2D8A"/>
                </a:solidFill>
                <a:cs typeface="Arial" panose="020B0604020202020204" pitchFamily="34" charset="0"/>
              </a:rPr>
              <a:t>1 April </a:t>
            </a:r>
            <a:r>
              <a:rPr lang="en-IE" sz="2000" b="1" dirty="0" smtClean="0">
                <a:solidFill>
                  <a:srgbClr val="2D2D8A"/>
                </a:solidFill>
                <a:cs typeface="Arial" panose="020B0604020202020204" pitchFamily="34" charset="0"/>
              </a:rPr>
              <a:t>2017.</a:t>
            </a:r>
            <a:endParaRPr lang="en-IE" sz="2000" dirty="0">
              <a:solidFill>
                <a:srgbClr val="2D2D8A"/>
              </a:solidFill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6186" y="1738582"/>
            <a:ext cx="2910749" cy="414813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00768" y="414955"/>
            <a:ext cx="8253512" cy="707886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IE" sz="4000" b="1" dirty="0" smtClean="0">
                <a:solidFill>
                  <a:srgbClr val="FFC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How do I apply?</a:t>
            </a:r>
            <a:endParaRPr lang="en-IE" sz="4000" b="1" dirty="0">
              <a:solidFill>
                <a:srgbClr val="FFC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26548" y="6065520"/>
            <a:ext cx="9906000" cy="792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7353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560390" y="1916114"/>
            <a:ext cx="8850312" cy="43719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660400" marR="0" lvl="0" indent="-660400" algn="l" defTabSz="4572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endParaRPr kumimoji="0" lang="en-GB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600" y="405287"/>
            <a:ext cx="9182102" cy="132343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IE" sz="4000" b="1" dirty="0">
                <a:solidFill>
                  <a:srgbClr val="FFC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How do I know what </a:t>
            </a:r>
            <a:r>
              <a:rPr lang="en-IE" sz="4000" b="1" dirty="0" smtClean="0">
                <a:solidFill>
                  <a:srgbClr val="FFC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documents I </a:t>
            </a:r>
            <a:r>
              <a:rPr lang="en-IE" sz="4000" b="1" dirty="0">
                <a:solidFill>
                  <a:srgbClr val="FFC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need?</a:t>
            </a:r>
          </a:p>
        </p:txBody>
      </p:sp>
      <p:grpSp>
        <p:nvGrpSpPr>
          <p:cNvPr id="9" name="Group 2"/>
          <p:cNvGrpSpPr>
            <a:grpSpLocks/>
          </p:cNvGrpSpPr>
          <p:nvPr/>
        </p:nvGrpSpPr>
        <p:grpSpPr bwMode="auto">
          <a:xfrm>
            <a:off x="-26548" y="-126422"/>
            <a:ext cx="9906000" cy="6191942"/>
            <a:chOff x="-1213" y="346"/>
            <a:chExt cx="10145" cy="5953"/>
          </a:xfrm>
        </p:grpSpPr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213" y="2185"/>
              <a:ext cx="10145" cy="4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Text Box 6"/>
            <p:cNvSpPr txBox="1">
              <a:spLocks noChangeArrowheads="1"/>
            </p:cNvSpPr>
            <p:nvPr/>
          </p:nvSpPr>
          <p:spPr bwMode="auto">
            <a:xfrm>
              <a:off x="1089" y="346"/>
              <a:ext cx="5798" cy="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28000"/>
                </a:lnSpc>
                <a:spcBef>
                  <a:spcPct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1032776" y="2314120"/>
            <a:ext cx="786130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60400" lvl="0" indent="-660400">
              <a:lnSpc>
                <a:spcPct val="80000"/>
              </a:lnSpc>
              <a:spcBef>
                <a:spcPct val="20000"/>
              </a:spcBef>
              <a:buClr>
                <a:srgbClr val="993366"/>
              </a:buClr>
              <a:buFont typeface="+mj-lt"/>
              <a:buAutoNum type="arabicPeriod"/>
              <a:defRPr/>
            </a:pPr>
            <a:r>
              <a:rPr lang="en-IE" sz="2600" dirty="0">
                <a:solidFill>
                  <a:prstClr val="black"/>
                </a:solidFill>
                <a:cs typeface="Arial" panose="020B0604020202020204" pitchFamily="34" charset="0"/>
              </a:rPr>
              <a:t>When you fill in your online HEAR application and you will receive a </a:t>
            </a:r>
            <a:r>
              <a:rPr lang="en-IE" sz="2600" b="1" dirty="0">
                <a:solidFill>
                  <a:prstClr val="black"/>
                </a:solidFill>
                <a:cs typeface="Arial" panose="020B0604020202020204" pitchFamily="34" charset="0"/>
              </a:rPr>
              <a:t>checklist</a:t>
            </a:r>
            <a:r>
              <a:rPr lang="en-IE" sz="2600" dirty="0">
                <a:solidFill>
                  <a:prstClr val="black"/>
                </a:solidFill>
                <a:cs typeface="Arial" panose="020B0604020202020204" pitchFamily="34" charset="0"/>
              </a:rPr>
              <a:t> at the end.  This is based on the information you provided.</a:t>
            </a:r>
          </a:p>
          <a:p>
            <a:pPr marL="660400" lvl="0" indent="-660400">
              <a:lnSpc>
                <a:spcPct val="80000"/>
              </a:lnSpc>
              <a:spcBef>
                <a:spcPct val="20000"/>
              </a:spcBef>
              <a:buClr>
                <a:srgbClr val="993366"/>
              </a:buClr>
              <a:buFont typeface="+mj-lt"/>
              <a:buAutoNum type="arabicPeriod"/>
              <a:defRPr/>
            </a:pPr>
            <a:endParaRPr lang="en-IE" sz="2600" dirty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marL="660400" lvl="0" indent="-660400">
              <a:lnSpc>
                <a:spcPct val="80000"/>
              </a:lnSpc>
              <a:spcBef>
                <a:spcPct val="20000"/>
              </a:spcBef>
              <a:buClr>
                <a:srgbClr val="993366"/>
              </a:buClr>
              <a:buFont typeface="+mj-lt"/>
              <a:buAutoNum type="arabicPeriod"/>
              <a:defRPr/>
            </a:pPr>
            <a:r>
              <a:rPr lang="en-IE" sz="2600" dirty="0">
                <a:solidFill>
                  <a:prstClr val="black"/>
                </a:solidFill>
                <a:cs typeface="Arial" panose="020B0604020202020204" pitchFamily="34" charset="0"/>
              </a:rPr>
              <a:t>The </a:t>
            </a:r>
            <a:r>
              <a:rPr lang="en-IE" sz="2600" b="1" dirty="0">
                <a:solidFill>
                  <a:prstClr val="black"/>
                </a:solidFill>
                <a:cs typeface="Arial" panose="020B0604020202020204" pitchFamily="34" charset="0"/>
              </a:rPr>
              <a:t>checklist</a:t>
            </a:r>
            <a:r>
              <a:rPr lang="en-IE" sz="2600" dirty="0">
                <a:solidFill>
                  <a:prstClr val="black"/>
                </a:solidFill>
                <a:cs typeface="Arial" panose="020B0604020202020204" pitchFamily="34" charset="0"/>
              </a:rPr>
              <a:t> tells you what </a:t>
            </a:r>
            <a:r>
              <a:rPr lang="en-IE" sz="2600" b="1" dirty="0">
                <a:solidFill>
                  <a:prstClr val="black"/>
                </a:solidFill>
                <a:cs typeface="Arial" panose="020B0604020202020204" pitchFamily="34" charset="0"/>
              </a:rPr>
              <a:t>documents</a:t>
            </a:r>
            <a:r>
              <a:rPr lang="en-IE" sz="2600" dirty="0">
                <a:solidFill>
                  <a:prstClr val="black"/>
                </a:solidFill>
                <a:cs typeface="Arial" panose="020B0604020202020204" pitchFamily="34" charset="0"/>
              </a:rPr>
              <a:t> you need to fully complete your HEAR application.</a:t>
            </a:r>
          </a:p>
          <a:p>
            <a:pPr marL="660400" lvl="0" indent="-660400">
              <a:lnSpc>
                <a:spcPct val="80000"/>
              </a:lnSpc>
              <a:spcBef>
                <a:spcPct val="20000"/>
              </a:spcBef>
              <a:buClr>
                <a:srgbClr val="993366"/>
              </a:buClr>
              <a:buFont typeface="+mj-lt"/>
              <a:buAutoNum type="arabicPeriod"/>
              <a:defRPr/>
            </a:pPr>
            <a:endParaRPr lang="en-IE" sz="2600" dirty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marL="660400" lvl="0" indent="-660400">
              <a:lnSpc>
                <a:spcPct val="80000"/>
              </a:lnSpc>
              <a:spcBef>
                <a:spcPct val="20000"/>
              </a:spcBef>
              <a:buClr>
                <a:srgbClr val="993366"/>
              </a:buClr>
              <a:buFont typeface="+mj-lt"/>
              <a:buAutoNum type="arabicPeriod"/>
              <a:defRPr/>
            </a:pPr>
            <a:r>
              <a:rPr lang="en-IE" sz="2600" dirty="0">
                <a:solidFill>
                  <a:prstClr val="black"/>
                </a:solidFill>
                <a:cs typeface="Arial" panose="020B0604020202020204" pitchFamily="34" charset="0"/>
              </a:rPr>
              <a:t>Send in </a:t>
            </a:r>
            <a:r>
              <a:rPr lang="en-IE" sz="2600" b="1" dirty="0">
                <a:solidFill>
                  <a:prstClr val="black"/>
                </a:solidFill>
                <a:cs typeface="Arial" panose="020B0604020202020204" pitchFamily="34" charset="0"/>
              </a:rPr>
              <a:t>all </a:t>
            </a:r>
            <a:r>
              <a:rPr lang="en-IE" sz="2600" dirty="0">
                <a:solidFill>
                  <a:prstClr val="black"/>
                </a:solidFill>
                <a:cs typeface="Arial" panose="020B0604020202020204" pitchFamily="34" charset="0"/>
              </a:rPr>
              <a:t>documents on checklist to make a complete application before </a:t>
            </a:r>
            <a:r>
              <a:rPr lang="en-IE" sz="2600" b="1" dirty="0">
                <a:solidFill>
                  <a:prstClr val="black"/>
                </a:solidFill>
                <a:cs typeface="Arial" panose="020B0604020202020204" pitchFamily="34" charset="0"/>
              </a:rPr>
              <a:t>1 April 2017</a:t>
            </a:r>
            <a:r>
              <a:rPr lang="en-IE" sz="2600" dirty="0" smtClean="0">
                <a:solidFill>
                  <a:prstClr val="black"/>
                </a:solidFill>
                <a:cs typeface="Arial" panose="020B0604020202020204" pitchFamily="34" charset="0"/>
              </a:rPr>
              <a:t>.</a:t>
            </a:r>
            <a:endParaRPr lang="en-IE" sz="2600" dirty="0">
              <a:solidFill>
                <a:prstClr val="black"/>
              </a:solidFill>
              <a:cs typeface="Arial" panose="020B0604020202020204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6548" y="6065520"/>
            <a:ext cx="9906000" cy="792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7353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988659"/>
              </p:ext>
            </p:extLst>
          </p:nvPr>
        </p:nvGraphicFramePr>
        <p:xfrm>
          <a:off x="966575" y="1321804"/>
          <a:ext cx="7803717" cy="454475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7803717"/>
              </a:tblGrid>
              <a:tr h="983805">
                <a:tc>
                  <a:txBody>
                    <a:bodyPr/>
                    <a:lstStyle/>
                    <a:p>
                      <a:r>
                        <a:rPr kumimoji="0" lang="en-IE" sz="2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P21 or Self Assessment Letter – Chapter 4 for 2015</a:t>
                      </a:r>
                      <a:endParaRPr lang="en-IE" sz="2600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91441" marR="91441"/>
                </a:tc>
              </a:tr>
              <a:tr h="1288571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IE" sz="2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Social Welfare Form for 2015 Signed and Stamped by Social Welfare official</a:t>
                      </a:r>
                      <a:endParaRPr kumimoji="0" lang="en-IE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ＭＳ Ｐゴシック" pitchFamily="34" charset="-128"/>
                        <a:cs typeface="Arial" panose="020B0604020202020204" pitchFamily="34" charset="0"/>
                      </a:endParaRPr>
                    </a:p>
                  </a:txBody>
                  <a:tcPr marL="91441" marR="91441"/>
                </a:tc>
              </a:tr>
              <a:tr h="1288571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IE" sz="2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RP50 Notification of Redundancy or Retirement Lump Sum Letter for 2015</a:t>
                      </a:r>
                      <a:endParaRPr kumimoji="0" lang="en-IE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ＭＳ Ｐゴシック" pitchFamily="34" charset="-128"/>
                        <a:cs typeface="Arial" panose="020B0604020202020204" pitchFamily="34" charset="0"/>
                      </a:endParaRPr>
                    </a:p>
                  </a:txBody>
                  <a:tcPr marL="91441" marR="91441"/>
                </a:tc>
              </a:tr>
              <a:tr h="983805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IE" sz="2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Letter from TUSLA for Children in Care</a:t>
                      </a:r>
                      <a:endParaRPr kumimoji="0" lang="en-IE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ＭＳ Ｐゴシック" pitchFamily="34" charset="-128"/>
                        <a:cs typeface="Arial" panose="020B0604020202020204" pitchFamily="34" charset="0"/>
                      </a:endParaRPr>
                    </a:p>
                  </a:txBody>
                  <a:tcPr marL="91441" marR="91441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00768" y="414955"/>
            <a:ext cx="9135332" cy="707886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IE" sz="4000" b="1" dirty="0">
                <a:solidFill>
                  <a:srgbClr val="FFC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Sample supporting documents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6548" y="6065520"/>
            <a:ext cx="9906000" cy="792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7353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560390" y="1916114"/>
            <a:ext cx="8850312" cy="43719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660400" marR="0" lvl="0" indent="-660400" algn="l" defTabSz="4572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endParaRPr kumimoji="0" lang="en-GB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8" name="Group 2"/>
          <p:cNvGrpSpPr>
            <a:grpSpLocks/>
          </p:cNvGrpSpPr>
          <p:nvPr/>
        </p:nvGrpSpPr>
        <p:grpSpPr bwMode="auto">
          <a:xfrm>
            <a:off x="333718" y="-507483"/>
            <a:ext cx="8113099" cy="4092165"/>
            <a:chOff x="-612" y="346"/>
            <a:chExt cx="8862" cy="6860"/>
          </a:xfrm>
        </p:grpSpPr>
        <p:pic>
          <p:nvPicPr>
            <p:cNvPr id="12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612" y="3092"/>
              <a:ext cx="8862" cy="4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Text Box 6"/>
            <p:cNvSpPr txBox="1">
              <a:spLocks noChangeArrowheads="1"/>
            </p:cNvSpPr>
            <p:nvPr/>
          </p:nvSpPr>
          <p:spPr bwMode="auto">
            <a:xfrm>
              <a:off x="1089" y="346"/>
              <a:ext cx="5798" cy="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28000"/>
                </a:lnSpc>
                <a:spcBef>
                  <a:spcPct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pic>
        <p:nvPicPr>
          <p:cNvPr id="14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396" y="3742368"/>
            <a:ext cx="8990793" cy="2090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333718" y="304696"/>
            <a:ext cx="3887942" cy="707886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IE" sz="4000" b="1" dirty="0">
                <a:solidFill>
                  <a:srgbClr val="FFC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Helpful Tips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133587" y="1323042"/>
            <a:ext cx="6604523" cy="18189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IE" sz="2400" b="1" dirty="0">
                <a:solidFill>
                  <a:prstClr val="black"/>
                </a:solidFill>
                <a:cs typeface="Arial" panose="020B0604020202020204" pitchFamily="34" charset="0"/>
              </a:rPr>
              <a:t>Study </a:t>
            </a:r>
            <a:r>
              <a:rPr lang="en-IE" sz="2400" b="1" dirty="0" smtClean="0">
                <a:solidFill>
                  <a:prstClr val="black"/>
                </a:solidFill>
                <a:cs typeface="Arial" panose="020B0604020202020204" pitchFamily="34" charset="0"/>
              </a:rPr>
              <a:t>the HEAR Handbook carefully </a:t>
            </a:r>
            <a:r>
              <a:rPr lang="en-IE" sz="2400" b="1" dirty="0">
                <a:solidFill>
                  <a:prstClr val="black"/>
                </a:solidFill>
                <a:cs typeface="Arial" panose="020B0604020202020204" pitchFamily="34" charset="0"/>
              </a:rPr>
              <a:t>with your parents / guardians</a:t>
            </a:r>
            <a:r>
              <a:rPr lang="en-IE" sz="2400" b="1" dirty="0" smtClean="0">
                <a:solidFill>
                  <a:prstClr val="black"/>
                </a:solidFill>
                <a:cs typeface="Arial" panose="020B0604020202020204" pitchFamily="34" charset="0"/>
              </a:rPr>
              <a:t>.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endParaRPr lang="en-IE" sz="1000" b="1" dirty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marL="342900" lvl="0" indent="-342900">
              <a:lnSpc>
                <a:spcPct val="7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IE" sz="2400" b="1" dirty="0" smtClean="0">
                <a:solidFill>
                  <a:prstClr val="black"/>
                </a:solidFill>
                <a:cs typeface="Arial" panose="020B0604020202020204" pitchFamily="34" charset="0"/>
              </a:rPr>
              <a:t>Complete </a:t>
            </a:r>
            <a:r>
              <a:rPr lang="en-IE" sz="2400" b="1" dirty="0">
                <a:solidFill>
                  <a:prstClr val="black"/>
                </a:solidFill>
                <a:cs typeface="Arial" panose="020B0604020202020204" pitchFamily="34" charset="0"/>
              </a:rPr>
              <a:t>the online application accurately</a:t>
            </a:r>
            <a:r>
              <a:rPr lang="en-IE" sz="2400" b="1" dirty="0" smtClean="0">
                <a:solidFill>
                  <a:prstClr val="black"/>
                </a:solidFill>
                <a:cs typeface="Arial" panose="020B0604020202020204" pitchFamily="34" charset="0"/>
              </a:rPr>
              <a:t>.</a:t>
            </a:r>
          </a:p>
          <a:p>
            <a:pPr marL="342900" lvl="0" indent="-342900">
              <a:lnSpc>
                <a:spcPct val="70000"/>
              </a:lnSpc>
              <a:spcBef>
                <a:spcPct val="20000"/>
              </a:spcBef>
              <a:buFont typeface="Arial" pitchFamily="34" charset="0"/>
              <a:buChar char="•"/>
            </a:pPr>
            <a:endParaRPr lang="en-IE" sz="1000" b="1" dirty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marL="342900" lvl="0" indent="-342900">
              <a:lnSpc>
                <a:spcPct val="7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IE" sz="2400" b="1" dirty="0" smtClean="0">
                <a:solidFill>
                  <a:prstClr val="black"/>
                </a:solidFill>
                <a:cs typeface="Arial" panose="020B0604020202020204" pitchFamily="34" charset="0"/>
              </a:rPr>
              <a:t>Accurate </a:t>
            </a:r>
            <a:r>
              <a:rPr lang="en-IE" sz="2400" b="1" dirty="0">
                <a:solidFill>
                  <a:prstClr val="black"/>
                </a:solidFill>
                <a:cs typeface="Arial" panose="020B0604020202020204" pitchFamily="34" charset="0"/>
              </a:rPr>
              <a:t>description of Parental Occupation.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30396" y="3511947"/>
            <a:ext cx="9330128" cy="20959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endParaRPr lang="en-IE" sz="2400" b="1" dirty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marL="342900" lvl="0" indent="-342900">
              <a:lnSpc>
                <a:spcPct val="7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IE" sz="2200" b="1" dirty="0" smtClean="0">
                <a:solidFill>
                  <a:prstClr val="white"/>
                </a:solidFill>
                <a:cs typeface="Arial" panose="020B0604020202020204" pitchFamily="34" charset="0"/>
              </a:rPr>
              <a:t>Request </a:t>
            </a:r>
            <a:r>
              <a:rPr lang="en-IE" sz="2200" b="1" dirty="0">
                <a:solidFill>
                  <a:prstClr val="white"/>
                </a:solidFill>
                <a:cs typeface="Arial" panose="020B0604020202020204" pitchFamily="34" charset="0"/>
              </a:rPr>
              <a:t>the required supporting documentation early</a:t>
            </a:r>
            <a:r>
              <a:rPr lang="en-IE" sz="2200" b="1" dirty="0" smtClean="0">
                <a:solidFill>
                  <a:prstClr val="white"/>
                </a:solidFill>
                <a:cs typeface="Arial" panose="020B0604020202020204" pitchFamily="34" charset="0"/>
              </a:rPr>
              <a:t>.</a:t>
            </a:r>
          </a:p>
          <a:p>
            <a:pPr marL="342900" lvl="0" indent="-342900">
              <a:lnSpc>
                <a:spcPct val="70000"/>
              </a:lnSpc>
              <a:spcBef>
                <a:spcPct val="20000"/>
              </a:spcBef>
              <a:buFont typeface="Arial" pitchFamily="34" charset="0"/>
              <a:buChar char="•"/>
            </a:pPr>
            <a:endParaRPr lang="en-IE" sz="1000" b="1" dirty="0">
              <a:solidFill>
                <a:prstClr val="white"/>
              </a:solidFill>
              <a:cs typeface="Arial" panose="020B0604020202020204" pitchFamily="34" charset="0"/>
            </a:endParaRPr>
          </a:p>
          <a:p>
            <a:pPr marL="342900" lvl="0" indent="-342900">
              <a:lnSpc>
                <a:spcPct val="7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IE" sz="2200" b="1" dirty="0" smtClean="0">
                <a:solidFill>
                  <a:prstClr val="white"/>
                </a:solidFill>
                <a:cs typeface="Arial" panose="020B0604020202020204" pitchFamily="34" charset="0"/>
              </a:rPr>
              <a:t>Send </a:t>
            </a:r>
            <a:r>
              <a:rPr lang="en-IE" sz="2200" b="1" dirty="0">
                <a:solidFill>
                  <a:prstClr val="white"/>
                </a:solidFill>
                <a:cs typeface="Arial" panose="020B0604020202020204" pitchFamily="34" charset="0"/>
              </a:rPr>
              <a:t>good quality copies of all pages of the correct documents</a:t>
            </a:r>
            <a:r>
              <a:rPr lang="en-IE" sz="2200" b="1" dirty="0" smtClean="0">
                <a:solidFill>
                  <a:prstClr val="white"/>
                </a:solidFill>
                <a:cs typeface="Arial" panose="020B0604020202020204" pitchFamily="34" charset="0"/>
              </a:rPr>
              <a:t>.</a:t>
            </a:r>
          </a:p>
          <a:p>
            <a:pPr marL="342900" lvl="0" indent="-342900">
              <a:lnSpc>
                <a:spcPct val="70000"/>
              </a:lnSpc>
              <a:spcBef>
                <a:spcPct val="20000"/>
              </a:spcBef>
              <a:buFont typeface="Arial" pitchFamily="34" charset="0"/>
              <a:buChar char="•"/>
            </a:pPr>
            <a:endParaRPr lang="en-IE" sz="1000" b="1" dirty="0">
              <a:solidFill>
                <a:prstClr val="white"/>
              </a:solidFill>
              <a:cs typeface="Arial" panose="020B0604020202020204" pitchFamily="34" charset="0"/>
            </a:endParaRPr>
          </a:p>
          <a:p>
            <a:pPr marL="342900" lvl="0" indent="-342900">
              <a:lnSpc>
                <a:spcPct val="7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IE" sz="2200" b="1" dirty="0" smtClean="0">
                <a:solidFill>
                  <a:prstClr val="white"/>
                </a:solidFill>
                <a:cs typeface="Arial" panose="020B0604020202020204" pitchFamily="34" charset="0"/>
              </a:rPr>
              <a:t>Submit </a:t>
            </a:r>
            <a:r>
              <a:rPr lang="en-IE" sz="2200" b="1" dirty="0">
                <a:solidFill>
                  <a:prstClr val="white"/>
                </a:solidFill>
                <a:cs typeface="Arial" panose="020B0604020202020204" pitchFamily="34" charset="0"/>
              </a:rPr>
              <a:t>all supporting documents requested</a:t>
            </a:r>
            <a:r>
              <a:rPr lang="en-IE" sz="2200" b="1" dirty="0" smtClean="0">
                <a:solidFill>
                  <a:prstClr val="white"/>
                </a:solidFill>
                <a:cs typeface="Arial" panose="020B0604020202020204" pitchFamily="34" charset="0"/>
              </a:rPr>
              <a:t>.</a:t>
            </a:r>
          </a:p>
          <a:p>
            <a:pPr marL="342900" lvl="0" indent="-342900">
              <a:lnSpc>
                <a:spcPct val="70000"/>
              </a:lnSpc>
              <a:spcBef>
                <a:spcPct val="20000"/>
              </a:spcBef>
              <a:buFont typeface="Arial" pitchFamily="34" charset="0"/>
              <a:buChar char="•"/>
            </a:pPr>
            <a:endParaRPr lang="en-IE" sz="1000" b="1" dirty="0">
              <a:solidFill>
                <a:prstClr val="white"/>
              </a:solidFill>
              <a:cs typeface="Arial" panose="020B0604020202020204" pitchFamily="34" charset="0"/>
            </a:endParaRPr>
          </a:p>
          <a:p>
            <a:pPr marL="342900" lvl="0" indent="-342900">
              <a:lnSpc>
                <a:spcPct val="7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IE" sz="22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Accurate </a:t>
            </a:r>
            <a:r>
              <a:rPr lang="en-IE" sz="2200" b="1" dirty="0">
                <a:solidFill>
                  <a:schemeClr val="bg1"/>
                </a:solidFill>
                <a:cs typeface="Arial" panose="020B0604020202020204" pitchFamily="34" charset="0"/>
              </a:rPr>
              <a:t>description of Parental Occupation.</a:t>
            </a:r>
          </a:p>
        </p:txBody>
      </p:sp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5847" y="4790834"/>
            <a:ext cx="3080042" cy="1175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6697981" y="5026420"/>
            <a:ext cx="28460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b="1" dirty="0"/>
              <a:t>Keep proof of postage.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b="1" dirty="0"/>
              <a:t>Deadlines!</a:t>
            </a: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6065520"/>
            <a:ext cx="9906000" cy="792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7353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48AC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3600" dirty="0" smtClean="0">
              <a:latin typeface="Myriad Pro" pitchFamily="34" charset="0"/>
            </a:endParaRPr>
          </a:p>
          <a:p>
            <a:pPr>
              <a:buClr>
                <a:srgbClr val="0070C0"/>
              </a:buClr>
              <a:buFont typeface="Arial" pitchFamily="34" charset="0"/>
              <a:buChar char="•"/>
            </a:pPr>
            <a:endParaRPr lang="en-US" sz="2600" dirty="0" smtClean="0">
              <a:latin typeface="Myriad Pro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b="47059"/>
          <a:stretch/>
        </p:blipFill>
        <p:spPr>
          <a:xfrm>
            <a:off x="101321" y="1371601"/>
            <a:ext cx="9703357" cy="3451859"/>
          </a:xfrm>
          <a:prstGeom prst="rect">
            <a:avLst/>
          </a:prstGeom>
          <a:solidFill>
            <a:srgbClr val="848AC4"/>
          </a:solidFill>
        </p:spPr>
      </p:pic>
    </p:spTree>
    <p:extLst>
      <p:ext uri="{BB962C8B-B14F-4D97-AF65-F5344CB8AC3E}">
        <p14:creationId xmlns:p14="http://schemas.microsoft.com/office/powerpoint/2010/main" val="3161887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461" y="1111868"/>
            <a:ext cx="8107302" cy="2556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495299" y="1891430"/>
            <a:ext cx="9108813" cy="4525963"/>
          </a:xfrm>
        </p:spPr>
        <p:txBody>
          <a:bodyPr/>
          <a:lstStyle/>
          <a:p>
            <a:pPr marL="660400" indent="-660400">
              <a:buNone/>
            </a:pPr>
            <a:r>
              <a:rPr lang="en-GB" sz="2600" dirty="0" smtClean="0">
                <a:latin typeface="Myriad Pro" pitchFamily="34" charset="0"/>
              </a:rPr>
              <a:t> </a:t>
            </a:r>
          </a:p>
          <a:p>
            <a:pPr marL="660400" indent="-660400">
              <a:buFont typeface="Arial" pitchFamily="34" charset="0"/>
              <a:buChar char="•"/>
            </a:pPr>
            <a:endParaRPr lang="en-GB" sz="2600" dirty="0" smtClean="0">
              <a:latin typeface="Myriad Pro" pitchFamily="34" charset="0"/>
            </a:endParaRPr>
          </a:p>
          <a:p>
            <a:pPr marL="660400" indent="-660400" eaLnBrk="1" hangingPunct="1"/>
            <a:endParaRPr lang="en-GB" sz="2000" dirty="0" smtClean="0"/>
          </a:p>
        </p:txBody>
      </p:sp>
      <p:pic>
        <p:nvPicPr>
          <p:cNvPr id="14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5835" y="3835630"/>
            <a:ext cx="8498277" cy="19759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1105835" y="1448292"/>
            <a:ext cx="579119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2400" dirty="0">
                <a:solidFill>
                  <a:prstClr val="black"/>
                </a:solidFill>
              </a:rPr>
              <a:t>The </a:t>
            </a:r>
            <a:r>
              <a:rPr lang="en-IE" sz="2400" b="1" dirty="0">
                <a:solidFill>
                  <a:prstClr val="black"/>
                </a:solidFill>
              </a:rPr>
              <a:t>Disability Access Route to Education (DARE) </a:t>
            </a:r>
            <a:r>
              <a:rPr lang="en-IE" sz="2400" dirty="0"/>
              <a:t>third level alternative admissions scheme for school-leavers whose disabilities have had a negative impact on their second level education.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492622" y="4102168"/>
            <a:ext cx="6477000" cy="159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IE" sz="2400" dirty="0">
                <a:solidFill>
                  <a:prstClr val="white"/>
                </a:solidFill>
              </a:rPr>
              <a:t>DARE offers reduced points places to school leavers who as a result of having a disability have experienced additional educational challenges in second level education.</a:t>
            </a:r>
          </a:p>
          <a:p>
            <a:pPr lvl="0">
              <a:lnSpc>
                <a:spcPct val="90000"/>
              </a:lnSpc>
              <a:spcBef>
                <a:spcPct val="20000"/>
              </a:spcBef>
              <a:defRPr/>
            </a:pPr>
            <a:endParaRPr lang="en-IE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68623" y="336520"/>
            <a:ext cx="4634848" cy="707886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IE" sz="4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is DARE?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065520"/>
            <a:ext cx="9906000" cy="792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9159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464" y="1481091"/>
            <a:ext cx="9205592" cy="380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495299" y="1891430"/>
            <a:ext cx="9108813" cy="4525963"/>
          </a:xfrm>
        </p:spPr>
        <p:txBody>
          <a:bodyPr/>
          <a:lstStyle/>
          <a:p>
            <a:pPr marL="660400" indent="-660400">
              <a:buNone/>
            </a:pPr>
            <a:r>
              <a:rPr lang="en-GB" sz="2600" dirty="0" smtClean="0">
                <a:latin typeface="Myriad Pro" pitchFamily="34" charset="0"/>
              </a:rPr>
              <a:t> </a:t>
            </a:r>
          </a:p>
          <a:p>
            <a:pPr marL="660400" indent="-660400">
              <a:buFont typeface="Arial" pitchFamily="34" charset="0"/>
              <a:buChar char="•"/>
            </a:pPr>
            <a:endParaRPr lang="en-GB" sz="2600" dirty="0" smtClean="0">
              <a:latin typeface="Myriad Pro" pitchFamily="34" charset="0"/>
            </a:endParaRPr>
          </a:p>
          <a:p>
            <a:pPr marL="660400" indent="-660400" eaLnBrk="1" hangingPunct="1"/>
            <a:endParaRPr lang="en-GB" sz="20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371492" y="308908"/>
            <a:ext cx="5023467" cy="707886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IE" sz="4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Should I Apply?</a:t>
            </a:r>
          </a:p>
        </p:txBody>
      </p:sp>
      <p:sp>
        <p:nvSpPr>
          <p:cNvPr id="13" name="Rectangle 12"/>
          <p:cNvSpPr/>
          <p:nvPr/>
        </p:nvSpPr>
        <p:spPr>
          <a:xfrm>
            <a:off x="887452" y="1955853"/>
            <a:ext cx="765341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IE" sz="2400" dirty="0">
                <a:solidFill>
                  <a:prstClr val="black"/>
                </a:solidFill>
              </a:rPr>
              <a:t>If your disability has had a negative impact on your educational performance in school.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IE" sz="2400" dirty="0">
              <a:solidFill>
                <a:prstClr val="black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E" sz="2400" dirty="0">
                <a:solidFill>
                  <a:prstClr val="black"/>
                </a:solidFill>
              </a:rPr>
              <a:t>You may not be able to meet the points for your preferred course due to the impact of disability.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IE" sz="2400" dirty="0">
              <a:solidFill>
                <a:prstClr val="black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E" sz="2400" dirty="0">
                <a:solidFill>
                  <a:prstClr val="black"/>
                </a:solidFill>
              </a:rPr>
              <a:t>You are under 23 years as at </a:t>
            </a:r>
            <a:r>
              <a:rPr lang="en-IE" sz="2400" b="1" dirty="0">
                <a:solidFill>
                  <a:prstClr val="black"/>
                </a:solidFill>
              </a:rPr>
              <a:t>1 January 2017</a:t>
            </a:r>
            <a:r>
              <a:rPr lang="en-IE" sz="2400" dirty="0">
                <a:solidFill>
                  <a:prstClr val="black"/>
                </a:solidFill>
              </a:rPr>
              <a:t>.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065520"/>
            <a:ext cx="9906000" cy="792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3244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318" y="1593065"/>
            <a:ext cx="7754422" cy="4365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7883" y="269626"/>
            <a:ext cx="9174480" cy="132343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IE" sz="4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Disabilities eligible for consideration</a:t>
            </a:r>
          </a:p>
        </p:txBody>
      </p:sp>
      <p:sp>
        <p:nvSpPr>
          <p:cNvPr id="10" name="Rectangle 9"/>
          <p:cNvSpPr/>
          <p:nvPr/>
        </p:nvSpPr>
        <p:spPr>
          <a:xfrm>
            <a:off x="348343" y="1741108"/>
            <a:ext cx="7424057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prstClr val="black"/>
                </a:solidFill>
              </a:rPr>
              <a:t>  </a:t>
            </a:r>
            <a:r>
              <a:rPr lang="en-GB" sz="2000" dirty="0">
                <a:solidFill>
                  <a:prstClr val="black"/>
                </a:solidFill>
              </a:rPr>
              <a:t>Autistic Spectrum Disorders (including Asperger’s Syndrome)</a:t>
            </a:r>
          </a:p>
          <a:p>
            <a:pPr marL="800100" lvl="1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prstClr val="black"/>
                </a:solidFill>
              </a:rPr>
              <a:t>	ADD / ADHD</a:t>
            </a:r>
          </a:p>
          <a:p>
            <a:pPr marL="800100" lvl="1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prstClr val="black"/>
                </a:solidFill>
              </a:rPr>
              <a:t>	Blind / Vision Impaired</a:t>
            </a:r>
          </a:p>
          <a:p>
            <a:pPr marL="800100" lvl="1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prstClr val="black"/>
                </a:solidFill>
              </a:rPr>
              <a:t>	Deaf / Hard of Hearing</a:t>
            </a:r>
          </a:p>
          <a:p>
            <a:pPr marL="800100" lvl="1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prstClr val="black"/>
                </a:solidFill>
              </a:rPr>
              <a:t>	DCD – Dyspraxia/Dysgraphia</a:t>
            </a:r>
          </a:p>
          <a:p>
            <a:pPr marL="800100" lvl="1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prstClr val="black"/>
                </a:solidFill>
              </a:rPr>
              <a:t>	Mental Health Condition</a:t>
            </a:r>
          </a:p>
          <a:p>
            <a:pPr marL="800100" lvl="1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prstClr val="black"/>
                </a:solidFill>
              </a:rPr>
              <a:t>	Neurological Condition (Incl. Brain Injury &amp; Epilepsy,)</a:t>
            </a:r>
          </a:p>
          <a:p>
            <a:pPr marL="800100" lvl="1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prstClr val="black"/>
                </a:solidFill>
              </a:rPr>
              <a:t>  Speech &amp; Language Communication Disorder</a:t>
            </a:r>
          </a:p>
          <a:p>
            <a:pPr marL="800100" lvl="1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prstClr val="black"/>
                </a:solidFill>
              </a:rPr>
              <a:t>  Significant Ongoing Illness</a:t>
            </a:r>
          </a:p>
          <a:p>
            <a:pPr marL="800100" lvl="1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prstClr val="black"/>
                </a:solidFill>
              </a:rPr>
              <a:t>	Physical Disability</a:t>
            </a:r>
          </a:p>
          <a:p>
            <a:pPr marL="800100" lvl="1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prstClr val="black"/>
                </a:solidFill>
              </a:rPr>
              <a:t>	Specific Learning Difficulty (Dyslexia &amp; Dyscalculia)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065520"/>
            <a:ext cx="9906000" cy="792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5522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21165" y="277456"/>
            <a:ext cx="6442525" cy="707886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IE" sz="4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Educational Impact</a:t>
            </a: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127" y="2212922"/>
            <a:ext cx="9147613" cy="38525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55505" y="2511819"/>
            <a:ext cx="8758992" cy="32808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lvl="1" indent="-457200">
              <a:spcBef>
                <a:spcPct val="20000"/>
              </a:spcBef>
              <a:buFont typeface="+mj-lt"/>
              <a:buAutoNum type="arabicPeriod"/>
            </a:pPr>
            <a:r>
              <a:rPr lang="en-IE" sz="2000" dirty="0" smtClean="0">
                <a:solidFill>
                  <a:prstClr val="black"/>
                </a:solidFill>
              </a:rPr>
              <a:t>Have </a:t>
            </a:r>
            <a:r>
              <a:rPr lang="en-IE" sz="2000" dirty="0">
                <a:solidFill>
                  <a:prstClr val="black"/>
                </a:solidFill>
              </a:rPr>
              <a:t>you received </a:t>
            </a:r>
            <a:r>
              <a:rPr lang="en-IE" sz="2400" b="1" dirty="0">
                <a:solidFill>
                  <a:prstClr val="black"/>
                </a:solidFill>
              </a:rPr>
              <a:t>intervention or supports </a:t>
            </a:r>
            <a:r>
              <a:rPr lang="en-IE" sz="2000" dirty="0">
                <a:solidFill>
                  <a:prstClr val="black"/>
                </a:solidFill>
              </a:rPr>
              <a:t>in post-primary school?</a:t>
            </a:r>
          </a:p>
          <a:p>
            <a:pPr marL="914400" lvl="1" indent="-457200">
              <a:spcBef>
                <a:spcPct val="20000"/>
              </a:spcBef>
              <a:buFont typeface="+mj-lt"/>
              <a:buAutoNum type="arabicPeriod"/>
            </a:pPr>
            <a:r>
              <a:rPr lang="en-IE" sz="2000" dirty="0" smtClean="0">
                <a:solidFill>
                  <a:prstClr val="black"/>
                </a:solidFill>
              </a:rPr>
              <a:t>Has </a:t>
            </a:r>
            <a:r>
              <a:rPr lang="en-IE" sz="2000" dirty="0">
                <a:solidFill>
                  <a:prstClr val="black"/>
                </a:solidFill>
              </a:rPr>
              <a:t>it </a:t>
            </a:r>
            <a:r>
              <a:rPr lang="en-IE" sz="2400" b="1" dirty="0">
                <a:solidFill>
                  <a:prstClr val="black"/>
                </a:solidFill>
              </a:rPr>
              <a:t>impacted on your attendance </a:t>
            </a:r>
            <a:r>
              <a:rPr lang="en-IE" sz="2000" dirty="0">
                <a:solidFill>
                  <a:prstClr val="black"/>
                </a:solidFill>
              </a:rPr>
              <a:t>or regularly disrupted your school day?</a:t>
            </a:r>
          </a:p>
          <a:p>
            <a:pPr marL="914400" lvl="1" indent="-457200">
              <a:spcBef>
                <a:spcPct val="20000"/>
              </a:spcBef>
              <a:buFont typeface="+mj-lt"/>
              <a:buAutoNum type="arabicPeriod"/>
            </a:pPr>
            <a:r>
              <a:rPr lang="en-IE" sz="2000" dirty="0" smtClean="0">
                <a:solidFill>
                  <a:prstClr val="black"/>
                </a:solidFill>
              </a:rPr>
              <a:t>Has </a:t>
            </a:r>
            <a:r>
              <a:rPr lang="en-IE" sz="2000" dirty="0">
                <a:solidFill>
                  <a:prstClr val="black"/>
                </a:solidFill>
              </a:rPr>
              <a:t>it affected your </a:t>
            </a:r>
            <a:r>
              <a:rPr lang="en-IE" sz="2400" b="1" dirty="0">
                <a:solidFill>
                  <a:prstClr val="black"/>
                </a:solidFill>
              </a:rPr>
              <a:t>school experience and well-being</a:t>
            </a:r>
            <a:r>
              <a:rPr lang="en-IE" sz="2000" dirty="0">
                <a:solidFill>
                  <a:prstClr val="black"/>
                </a:solidFill>
              </a:rPr>
              <a:t>?</a:t>
            </a:r>
          </a:p>
          <a:p>
            <a:pPr marL="914400" lvl="1" indent="-457200">
              <a:spcBef>
                <a:spcPct val="20000"/>
              </a:spcBef>
              <a:buFont typeface="+mj-lt"/>
              <a:buAutoNum type="arabicPeriod"/>
            </a:pPr>
            <a:r>
              <a:rPr lang="en-IE" sz="2000" dirty="0" smtClean="0">
                <a:solidFill>
                  <a:prstClr val="black"/>
                </a:solidFill>
              </a:rPr>
              <a:t>Has </a:t>
            </a:r>
            <a:r>
              <a:rPr lang="en-IE" sz="2000" dirty="0">
                <a:solidFill>
                  <a:prstClr val="black"/>
                </a:solidFill>
              </a:rPr>
              <a:t>it impacted on </a:t>
            </a:r>
            <a:r>
              <a:rPr lang="en-IE" sz="2400" b="1" dirty="0">
                <a:solidFill>
                  <a:prstClr val="black"/>
                </a:solidFill>
              </a:rPr>
              <a:t>your learning or exam results</a:t>
            </a:r>
            <a:r>
              <a:rPr lang="en-IE" sz="2000" dirty="0">
                <a:solidFill>
                  <a:prstClr val="black"/>
                </a:solidFill>
              </a:rPr>
              <a:t>?</a:t>
            </a:r>
          </a:p>
          <a:p>
            <a:pPr marL="914400" lvl="1" indent="-457200">
              <a:spcBef>
                <a:spcPct val="20000"/>
              </a:spcBef>
              <a:buFont typeface="+mj-lt"/>
              <a:buAutoNum type="arabicPeriod"/>
            </a:pPr>
            <a:r>
              <a:rPr lang="en-IE" sz="2000" dirty="0" smtClean="0">
                <a:solidFill>
                  <a:prstClr val="black"/>
                </a:solidFill>
              </a:rPr>
              <a:t>Has </a:t>
            </a:r>
            <a:r>
              <a:rPr lang="en-IE" sz="2000" dirty="0">
                <a:solidFill>
                  <a:prstClr val="black"/>
                </a:solidFill>
              </a:rPr>
              <a:t>it caused any </a:t>
            </a:r>
            <a:r>
              <a:rPr lang="en-IE" sz="2400" b="1" dirty="0">
                <a:solidFill>
                  <a:prstClr val="black"/>
                </a:solidFill>
              </a:rPr>
              <a:t>other educational impact</a:t>
            </a:r>
            <a:r>
              <a:rPr lang="en-IE" sz="2000" dirty="0">
                <a:solidFill>
                  <a:prstClr val="black"/>
                </a:solidFill>
              </a:rPr>
              <a:t>?</a:t>
            </a:r>
          </a:p>
          <a:p>
            <a:pPr marL="914400" lvl="1" indent="-457200">
              <a:spcBef>
                <a:spcPct val="20000"/>
              </a:spcBef>
              <a:buFont typeface="+mj-lt"/>
              <a:buAutoNum type="arabicPeriod"/>
            </a:pPr>
            <a:r>
              <a:rPr lang="en-IE" sz="2000" dirty="0" smtClean="0">
                <a:solidFill>
                  <a:prstClr val="black"/>
                </a:solidFill>
              </a:rPr>
              <a:t>Required </a:t>
            </a:r>
            <a:r>
              <a:rPr lang="en-IE" sz="2000" dirty="0">
                <a:solidFill>
                  <a:prstClr val="black"/>
                </a:solidFill>
              </a:rPr>
              <a:t>for applicants with Specific Learning Difficulty: is it severely impacting on your </a:t>
            </a:r>
            <a:r>
              <a:rPr lang="en-IE" sz="2400" b="1" dirty="0">
                <a:solidFill>
                  <a:prstClr val="black"/>
                </a:solidFill>
              </a:rPr>
              <a:t>literacy </a:t>
            </a:r>
            <a:r>
              <a:rPr lang="en-IE" sz="2400" b="1" dirty="0" smtClean="0">
                <a:solidFill>
                  <a:prstClr val="black"/>
                </a:solidFill>
              </a:rPr>
              <a:t>or numeracy </a:t>
            </a:r>
            <a:r>
              <a:rPr lang="en-IE" sz="2400" b="1" dirty="0">
                <a:solidFill>
                  <a:prstClr val="black"/>
                </a:solidFill>
              </a:rPr>
              <a:t>skills</a:t>
            </a:r>
            <a:r>
              <a:rPr lang="en-IE" sz="2000" dirty="0">
                <a:solidFill>
                  <a:prstClr val="black"/>
                </a:solidFill>
              </a:rPr>
              <a:t>?</a:t>
            </a:r>
            <a:endParaRPr lang="en-GB" sz="2000" dirty="0">
              <a:solidFill>
                <a:prstClr val="black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21165" y="1381925"/>
            <a:ext cx="8736145" cy="83099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IE" sz="2400" b="1" dirty="0">
                <a:solidFill>
                  <a:srgbClr val="FFC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Has your disability impacted on </a:t>
            </a:r>
            <a:r>
              <a:rPr lang="en-IE" sz="2400" b="1" dirty="0" smtClean="0">
                <a:solidFill>
                  <a:srgbClr val="FFC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combination of </a:t>
            </a:r>
            <a:r>
              <a:rPr lang="en-IE" sz="2400" b="1" dirty="0">
                <a:solidFill>
                  <a:srgbClr val="FFC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following?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065520"/>
            <a:ext cx="9906000" cy="792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734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21165" y="277456"/>
            <a:ext cx="8088445" cy="707886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IE" sz="4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DARE Eligibility Criteria?</a:t>
            </a: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938" y="3454445"/>
            <a:ext cx="8229600" cy="1031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520828" y="3454445"/>
            <a:ext cx="796501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IE" sz="2000" dirty="0">
                <a:solidFill>
                  <a:prstClr val="black"/>
                </a:solidFill>
              </a:rPr>
              <a:t>To be eligible for DARE you must meet </a:t>
            </a:r>
            <a:r>
              <a:rPr lang="en-IE" sz="2400" b="1" dirty="0">
                <a:solidFill>
                  <a:prstClr val="black"/>
                </a:solidFill>
              </a:rPr>
              <a:t>both</a:t>
            </a:r>
            <a:r>
              <a:rPr lang="en-IE" sz="2000" dirty="0">
                <a:solidFill>
                  <a:prstClr val="black"/>
                </a:solidFill>
              </a:rPr>
              <a:t> the DARE </a:t>
            </a:r>
            <a:r>
              <a:rPr lang="en-IE" sz="2400" b="1" dirty="0">
                <a:solidFill>
                  <a:prstClr val="black"/>
                </a:solidFill>
              </a:rPr>
              <a:t>educational impact </a:t>
            </a:r>
            <a:r>
              <a:rPr lang="en-IE" sz="2000" dirty="0" smtClean="0">
                <a:solidFill>
                  <a:prstClr val="black"/>
                </a:solidFill>
              </a:rPr>
              <a:t>criteria </a:t>
            </a:r>
            <a:r>
              <a:rPr lang="en-IE" sz="2000" dirty="0">
                <a:solidFill>
                  <a:prstClr val="black"/>
                </a:solidFill>
              </a:rPr>
              <a:t>and </a:t>
            </a:r>
            <a:r>
              <a:rPr lang="en-IE" sz="2000" b="1" dirty="0">
                <a:solidFill>
                  <a:prstClr val="black"/>
                </a:solidFill>
              </a:rPr>
              <a:t>DARE </a:t>
            </a:r>
            <a:r>
              <a:rPr lang="en-IE" sz="2400" b="1" dirty="0">
                <a:solidFill>
                  <a:prstClr val="black"/>
                </a:solidFill>
              </a:rPr>
              <a:t>evidence of disability</a:t>
            </a:r>
            <a:r>
              <a:rPr lang="en-IE" sz="2400" dirty="0">
                <a:solidFill>
                  <a:prstClr val="black"/>
                </a:solidFill>
              </a:rPr>
              <a:t> </a:t>
            </a:r>
            <a:r>
              <a:rPr lang="en-IE" sz="2400" b="1" dirty="0" smtClean="0">
                <a:solidFill>
                  <a:prstClr val="black"/>
                </a:solidFill>
              </a:rPr>
              <a:t>criteria</a:t>
            </a:r>
            <a:r>
              <a:rPr lang="en-IE" sz="2000" dirty="0">
                <a:solidFill>
                  <a:prstClr val="black"/>
                </a:solidFill>
              </a:rPr>
              <a:t>.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5915" y="4303591"/>
            <a:ext cx="8160085" cy="175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2052692" y="4462449"/>
            <a:ext cx="6477000" cy="159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IE" sz="2400" dirty="0">
                <a:solidFill>
                  <a:prstClr val="white"/>
                </a:solidFill>
              </a:rPr>
              <a:t>Applicants must provide the required evidence of their disability and provide an Educational Impact Statement from their school to be considered for DARE.</a:t>
            </a:r>
          </a:p>
          <a:p>
            <a:pPr lvl="0">
              <a:lnSpc>
                <a:spcPct val="90000"/>
              </a:lnSpc>
              <a:spcBef>
                <a:spcPct val="20000"/>
              </a:spcBef>
              <a:defRPr/>
            </a:pPr>
            <a:endParaRPr lang="en-IE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248" y="1122743"/>
            <a:ext cx="7010872" cy="206761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6065520"/>
            <a:ext cx="9906000" cy="792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3341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065520"/>
            <a:ext cx="9906000" cy="792480"/>
          </a:xfrm>
          <a:prstGeom prst="rect">
            <a:avLst/>
          </a:prstGeom>
        </p:spPr>
      </p:pic>
      <p:sp>
        <p:nvSpPr>
          <p:cNvPr id="10" name="Oval Callout 9"/>
          <p:cNvSpPr/>
          <p:nvPr/>
        </p:nvSpPr>
        <p:spPr>
          <a:xfrm>
            <a:off x="341029" y="215900"/>
            <a:ext cx="3735671" cy="3187700"/>
          </a:xfrm>
          <a:prstGeom prst="wedgeEllipseCallout">
            <a:avLst>
              <a:gd name="adj1" fmla="val 38193"/>
              <a:gd name="adj2" fmla="val 62500"/>
            </a:avLst>
          </a:prstGeom>
          <a:solidFill>
            <a:schemeClr val="bg1"/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endParaRPr lang="en-IE" sz="4000" dirty="0" smtClean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lvl="0" algn="ctr"/>
            <a:endParaRPr lang="en-IE" sz="4000" dirty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algn="ctr"/>
            <a:r>
              <a:rPr lang="en-IE" sz="4000" dirty="0">
                <a:solidFill>
                  <a:schemeClr val="tx1"/>
                </a:solidFill>
                <a:cs typeface="Arial" panose="020B0604020202020204" pitchFamily="34" charset="0"/>
              </a:rPr>
              <a:t>How do </a:t>
            </a:r>
          </a:p>
          <a:p>
            <a:pPr algn="ctr"/>
            <a:r>
              <a:rPr lang="en-IE" sz="4000" b="1" dirty="0">
                <a:solidFill>
                  <a:schemeClr val="tx1"/>
                </a:solidFill>
                <a:cs typeface="Arial" panose="020B0604020202020204" pitchFamily="34" charset="0"/>
              </a:rPr>
              <a:t>I </a:t>
            </a:r>
          </a:p>
          <a:p>
            <a:pPr algn="ctr"/>
            <a:r>
              <a:rPr lang="en-IE" sz="4000" dirty="0">
                <a:solidFill>
                  <a:schemeClr val="tx1"/>
                </a:solidFill>
                <a:cs typeface="Arial" panose="020B0604020202020204" pitchFamily="34" charset="0"/>
              </a:rPr>
              <a:t>get there?</a:t>
            </a:r>
          </a:p>
          <a:p>
            <a:pPr lvl="0" algn="ctr"/>
            <a:endParaRPr lang="en-IE" sz="4000" dirty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lvl="0" algn="ctr"/>
            <a:endParaRPr lang="en-IE" sz="4000" dirty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lvl="0" algn="ctr"/>
            <a:endParaRPr lang="en-IE" dirty="0">
              <a:solidFill>
                <a:prstClr val="black"/>
              </a:solidFill>
            </a:endParaRPr>
          </a:p>
        </p:txBody>
      </p:sp>
      <p:sp>
        <p:nvSpPr>
          <p:cNvPr id="11" name="Oval Callout 10"/>
          <p:cNvSpPr/>
          <p:nvPr/>
        </p:nvSpPr>
        <p:spPr>
          <a:xfrm>
            <a:off x="6134100" y="100423"/>
            <a:ext cx="3544056" cy="2722415"/>
          </a:xfrm>
          <a:prstGeom prst="wedgeEllipseCallou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E" sz="4000" dirty="0">
                <a:solidFill>
                  <a:schemeClr val="bg1"/>
                </a:solidFill>
                <a:cs typeface="Arial" panose="020B0604020202020204" pitchFamily="34" charset="0"/>
              </a:rPr>
              <a:t>How do </a:t>
            </a:r>
          </a:p>
          <a:p>
            <a:pPr algn="ctr"/>
            <a:r>
              <a:rPr lang="en-IE" sz="6000" dirty="0">
                <a:solidFill>
                  <a:schemeClr val="bg1"/>
                </a:solidFill>
                <a:cs typeface="Arial" panose="020B0604020202020204" pitchFamily="34" charset="0"/>
              </a:rPr>
              <a:t>I</a:t>
            </a:r>
            <a:r>
              <a:rPr lang="en-IE" sz="4000" dirty="0">
                <a:solidFill>
                  <a:schemeClr val="bg1"/>
                </a:solidFill>
                <a:cs typeface="Arial" panose="020B0604020202020204" pitchFamily="34" charset="0"/>
              </a:rPr>
              <a:t> </a:t>
            </a:r>
          </a:p>
          <a:p>
            <a:pPr algn="ctr"/>
            <a:r>
              <a:rPr lang="en-IE" sz="4000" dirty="0">
                <a:solidFill>
                  <a:schemeClr val="bg1"/>
                </a:solidFill>
                <a:cs typeface="Arial" panose="020B0604020202020204" pitchFamily="34" charset="0"/>
              </a:rPr>
              <a:t>apply?</a:t>
            </a:r>
          </a:p>
          <a:p>
            <a:pPr lvl="0" algn="ctr"/>
            <a:endParaRPr lang="en-IE" dirty="0">
              <a:solidFill>
                <a:prstClr val="black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8950" y="1349003"/>
            <a:ext cx="5121275" cy="4784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989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7883" y="269626"/>
            <a:ext cx="4979907" cy="707886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IE" sz="4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How do I apply?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065520"/>
            <a:ext cx="9906000" cy="792480"/>
          </a:xfrm>
          <a:prstGeom prst="rect">
            <a:avLst/>
          </a:prstGeom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600" y="1244481"/>
            <a:ext cx="8954379" cy="45641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927544" y="1574738"/>
            <a:ext cx="7653416" cy="39036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125" lvl="0" indent="-365125">
              <a:spcBef>
                <a:spcPts val="200"/>
              </a:spcBef>
              <a:buFontTx/>
              <a:buAutoNum type="arabicPeriod"/>
              <a:defRPr/>
            </a:pPr>
            <a:r>
              <a:rPr lang="en-GB" sz="2000" dirty="0" smtClean="0">
                <a:solidFill>
                  <a:prstClr val="black"/>
                </a:solidFill>
              </a:rPr>
              <a:t> </a:t>
            </a:r>
            <a:r>
              <a:rPr lang="en-IE" sz="2400" dirty="0">
                <a:solidFill>
                  <a:prstClr val="black"/>
                </a:solidFill>
                <a:cs typeface="Arial" panose="020B0604020202020204" pitchFamily="34" charset="0"/>
              </a:rPr>
              <a:t>Apply to CAO at </a:t>
            </a:r>
            <a:r>
              <a:rPr lang="en-IE" sz="2400" b="1" dirty="0">
                <a:solidFill>
                  <a:srgbClr val="2D2D8A"/>
                </a:solidFill>
                <a:cs typeface="Arial" panose="020B0604020202020204" pitchFamily="34" charset="0"/>
              </a:rPr>
              <a:t>www.cao.ie</a:t>
            </a:r>
            <a:r>
              <a:rPr lang="en-IE" sz="2400" dirty="0">
                <a:solidFill>
                  <a:srgbClr val="CC0066"/>
                </a:solidFill>
                <a:cs typeface="Arial" panose="020B0604020202020204" pitchFamily="34" charset="0"/>
              </a:rPr>
              <a:t> </a:t>
            </a:r>
            <a:br>
              <a:rPr lang="en-IE" sz="2400" dirty="0">
                <a:solidFill>
                  <a:srgbClr val="CC0066"/>
                </a:solidFill>
                <a:cs typeface="Arial" panose="020B0604020202020204" pitchFamily="34" charset="0"/>
              </a:rPr>
            </a:br>
            <a:r>
              <a:rPr lang="en-IE" sz="2400" dirty="0">
                <a:solidFill>
                  <a:prstClr val="black"/>
                </a:solidFill>
                <a:cs typeface="Arial" panose="020B0604020202020204" pitchFamily="34" charset="0"/>
              </a:rPr>
              <a:t>by </a:t>
            </a:r>
            <a:r>
              <a:rPr lang="en-IE" sz="2400" b="1" dirty="0">
                <a:solidFill>
                  <a:srgbClr val="2D2D8A"/>
                </a:solidFill>
                <a:cs typeface="Arial" panose="020B0604020202020204" pitchFamily="34" charset="0"/>
              </a:rPr>
              <a:t>1 February 2017.</a:t>
            </a:r>
          </a:p>
          <a:p>
            <a:pPr marL="365125" lvl="0" indent="-365125">
              <a:spcBef>
                <a:spcPts val="200"/>
              </a:spcBef>
              <a:buFontTx/>
              <a:buAutoNum type="arabicPeriod"/>
              <a:defRPr/>
            </a:pPr>
            <a:endParaRPr lang="en-IE" sz="1000" dirty="0">
              <a:solidFill>
                <a:srgbClr val="2D2D8A"/>
              </a:solidFill>
              <a:cs typeface="Arial" panose="020B0604020202020204" pitchFamily="34" charset="0"/>
            </a:endParaRPr>
          </a:p>
          <a:p>
            <a:pPr marL="365125" lvl="0" indent="-365125">
              <a:spcBef>
                <a:spcPct val="0"/>
              </a:spcBef>
              <a:buFontTx/>
              <a:buAutoNum type="arabicPeriod"/>
              <a:defRPr/>
            </a:pPr>
            <a:r>
              <a:rPr lang="en-IE" sz="2400" dirty="0">
                <a:solidFill>
                  <a:prstClr val="black"/>
                </a:solidFill>
                <a:cs typeface="Arial" panose="020B0604020202020204" pitchFamily="34" charset="0"/>
              </a:rPr>
              <a:t>Review your DARE </a:t>
            </a:r>
            <a:r>
              <a:rPr lang="en-IE" sz="2400" dirty="0" smtClean="0">
                <a:solidFill>
                  <a:prstClr val="black"/>
                </a:solidFill>
                <a:cs typeface="Arial" panose="020B0604020202020204" pitchFamily="34" charset="0"/>
              </a:rPr>
              <a:t>Handbook with </a:t>
            </a:r>
            <a:r>
              <a:rPr lang="en-IE" sz="2400" dirty="0">
                <a:solidFill>
                  <a:prstClr val="black"/>
                </a:solidFill>
                <a:cs typeface="Arial" panose="020B0604020202020204" pitchFamily="34" charset="0"/>
              </a:rPr>
              <a:t>parents or guardians.</a:t>
            </a:r>
          </a:p>
          <a:p>
            <a:pPr marL="365125" lvl="0" indent="-365125">
              <a:spcBef>
                <a:spcPct val="0"/>
              </a:spcBef>
              <a:buFontTx/>
              <a:buAutoNum type="arabicPeriod"/>
              <a:defRPr/>
            </a:pPr>
            <a:endParaRPr lang="en-IE" sz="1000" dirty="0">
              <a:solidFill>
                <a:srgbClr val="CC0066"/>
              </a:solidFill>
              <a:cs typeface="Arial" panose="020B0604020202020204" pitchFamily="34" charset="0"/>
            </a:endParaRPr>
          </a:p>
          <a:p>
            <a:pPr marL="365125" lvl="0" indent="-365125">
              <a:spcBef>
                <a:spcPct val="0"/>
              </a:spcBef>
              <a:buFontTx/>
              <a:buAutoNum type="arabicPeriod"/>
              <a:defRPr/>
            </a:pPr>
            <a:r>
              <a:rPr lang="en-IE" sz="2400" dirty="0">
                <a:solidFill>
                  <a:srgbClr val="000000"/>
                </a:solidFill>
                <a:cs typeface="Arial" panose="020B0604020202020204" pitchFamily="34" charset="0"/>
              </a:rPr>
              <a:t>Complete Section A of the Supplementary Info Form and apply to DARE </a:t>
            </a:r>
            <a:r>
              <a:rPr lang="en-IE" sz="2400" dirty="0" smtClean="0">
                <a:solidFill>
                  <a:srgbClr val="000000"/>
                </a:solidFill>
                <a:cs typeface="Arial" panose="020B0604020202020204" pitchFamily="34" charset="0"/>
              </a:rPr>
              <a:t>by answering Yes to Question 1</a:t>
            </a:r>
            <a:r>
              <a:rPr lang="en-IE" sz="2400" dirty="0">
                <a:solidFill>
                  <a:srgbClr val="000000"/>
                </a:solidFill>
                <a:cs typeface="Arial" panose="020B0604020202020204" pitchFamily="34" charset="0"/>
              </a:rPr>
              <a:t/>
            </a:r>
            <a:br>
              <a:rPr lang="en-IE" sz="2400" dirty="0">
                <a:solidFill>
                  <a:srgbClr val="000000"/>
                </a:solidFill>
                <a:cs typeface="Arial" panose="020B0604020202020204" pitchFamily="34" charset="0"/>
              </a:rPr>
            </a:br>
            <a:r>
              <a:rPr lang="en-IE" sz="2400" dirty="0">
                <a:solidFill>
                  <a:srgbClr val="000000"/>
                </a:solidFill>
                <a:cs typeface="Arial" panose="020B0604020202020204" pitchFamily="34" charset="0"/>
              </a:rPr>
              <a:t>by </a:t>
            </a:r>
            <a:r>
              <a:rPr lang="en-IE" sz="2400" b="1" dirty="0">
                <a:solidFill>
                  <a:srgbClr val="002060"/>
                </a:solidFill>
                <a:cs typeface="Arial" panose="020B0604020202020204" pitchFamily="34" charset="0"/>
              </a:rPr>
              <a:t>1 March 2017</a:t>
            </a:r>
            <a:r>
              <a:rPr lang="en-IE" sz="2400" dirty="0">
                <a:solidFill>
                  <a:srgbClr val="000000"/>
                </a:solidFill>
                <a:cs typeface="Arial" panose="020B0604020202020204" pitchFamily="34" charset="0"/>
              </a:rPr>
              <a:t>.</a:t>
            </a:r>
          </a:p>
          <a:p>
            <a:pPr marL="365125" lvl="0" indent="-365125">
              <a:spcBef>
                <a:spcPct val="0"/>
              </a:spcBef>
              <a:buFontTx/>
              <a:buAutoNum type="arabicPeriod"/>
              <a:defRPr/>
            </a:pPr>
            <a:endParaRPr lang="en-IE" sz="1000" dirty="0">
              <a:solidFill>
                <a:srgbClr val="000000"/>
              </a:solidFill>
              <a:cs typeface="Arial" panose="020B0604020202020204" pitchFamily="34" charset="0"/>
            </a:endParaRPr>
          </a:p>
          <a:p>
            <a:pPr marL="365125" lvl="0" indent="-365125">
              <a:spcBef>
                <a:spcPct val="0"/>
              </a:spcBef>
              <a:buFontTx/>
              <a:buAutoNum type="arabicPeriod"/>
              <a:defRPr/>
            </a:pPr>
            <a:r>
              <a:rPr lang="en-IE" sz="2400" dirty="0">
                <a:solidFill>
                  <a:prstClr val="black"/>
                </a:solidFill>
                <a:cs typeface="Arial" panose="020B0604020202020204" pitchFamily="34" charset="0"/>
              </a:rPr>
              <a:t>Submit Educational Impact Statement and Evidence of Disability to CAO </a:t>
            </a:r>
            <a:br>
              <a:rPr lang="en-IE" sz="2400" dirty="0">
                <a:solidFill>
                  <a:prstClr val="black"/>
                </a:solidFill>
                <a:cs typeface="Arial" panose="020B0604020202020204" pitchFamily="34" charset="0"/>
              </a:rPr>
            </a:br>
            <a:r>
              <a:rPr lang="en-IE" sz="2400" dirty="0">
                <a:solidFill>
                  <a:prstClr val="black"/>
                </a:solidFill>
                <a:cs typeface="Arial" panose="020B0604020202020204" pitchFamily="34" charset="0"/>
              </a:rPr>
              <a:t>by 1 </a:t>
            </a:r>
            <a:r>
              <a:rPr lang="en-IE" sz="2400" b="1" dirty="0">
                <a:solidFill>
                  <a:srgbClr val="002060"/>
                </a:solidFill>
                <a:cs typeface="Arial" panose="020B0604020202020204" pitchFamily="34" charset="0"/>
              </a:rPr>
              <a:t>April 2017.</a:t>
            </a:r>
            <a:endParaRPr lang="en-IE" sz="5000" b="1" dirty="0">
              <a:solidFill>
                <a:prstClr val="white"/>
              </a:solidFill>
              <a:latin typeface="Utsaah" panose="020B0604020202020204" pitchFamily="34" charset="0"/>
              <a:cs typeface="Utsaah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0435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5956193"/>
              </p:ext>
            </p:extLst>
          </p:nvPr>
        </p:nvGraphicFramePr>
        <p:xfrm>
          <a:off x="334224" y="1588770"/>
          <a:ext cx="8582139" cy="3160489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4649118"/>
                <a:gridCol w="3933021"/>
              </a:tblGrid>
              <a:tr h="503709"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E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DARE &amp; HEAR closing date</a:t>
                      </a:r>
                      <a:endParaRPr kumimoji="0" lang="en-IE" sz="240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91441" marR="91441" marT="45714" marB="45714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E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 March 2017</a:t>
                      </a:r>
                      <a:endParaRPr kumimoji="0" lang="en-IE" sz="240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91441" marR="91441" marT="45714" marB="45714"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E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Supporting documents closing date</a:t>
                      </a:r>
                      <a:endParaRPr kumimoji="0" lang="en-IE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+mj-lt"/>
                        <a:ea typeface="ＭＳ Ｐゴシック" pitchFamily="34" charset="-128"/>
                        <a:cs typeface="Arial" panose="020B0604020202020204" pitchFamily="34" charset="0"/>
                      </a:endParaRPr>
                    </a:p>
                  </a:txBody>
                  <a:tcPr marL="91441" marR="91441" marT="45714" marB="45714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E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 April 2017</a:t>
                      </a:r>
                      <a:endParaRPr kumimoji="0" lang="en-IE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+mj-lt"/>
                        <a:ea typeface="ＭＳ Ｐゴシック" pitchFamily="34" charset="-128"/>
                        <a:cs typeface="Arial" panose="020B0604020202020204" pitchFamily="34" charset="0"/>
                      </a:endParaRPr>
                    </a:p>
                  </a:txBody>
                  <a:tcPr marL="91441" marR="91441" marT="45714" marB="45714"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E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Notification of eligibility</a:t>
                      </a:r>
                      <a:endParaRPr kumimoji="0" lang="en-IE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ＭＳ Ｐゴシック" pitchFamily="34" charset="-128"/>
                        <a:cs typeface="Arial" panose="020B0604020202020204" pitchFamily="34" charset="0"/>
                      </a:endParaRPr>
                    </a:p>
                  </a:txBody>
                  <a:tcPr marL="91441" marR="91441" marT="45714" marB="45714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E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Late June 2017</a:t>
                      </a:r>
                      <a:endParaRPr kumimoji="0" lang="en-IE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ＭＳ Ｐゴシック" pitchFamily="34" charset="-128"/>
                        <a:cs typeface="Arial" panose="020B0604020202020204" pitchFamily="34" charset="0"/>
                      </a:endParaRPr>
                    </a:p>
                  </a:txBody>
                  <a:tcPr marL="91441" marR="91441" marT="45714" marB="45714"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E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Application recheck</a:t>
                      </a:r>
                      <a:endParaRPr kumimoji="0" lang="en-IE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ＭＳ Ｐゴシック" pitchFamily="34" charset="-128"/>
                        <a:cs typeface="Arial" panose="020B0604020202020204" pitchFamily="34" charset="0"/>
                      </a:endParaRPr>
                    </a:p>
                  </a:txBody>
                  <a:tcPr marL="91441" marR="91441" marT="45714" marB="45714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E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July 2017</a:t>
                      </a:r>
                      <a:endParaRPr kumimoji="0" lang="en-IE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ＭＳ Ｐゴシック" pitchFamily="34" charset="-128"/>
                        <a:cs typeface="Arial" panose="020B0604020202020204" pitchFamily="34" charset="0"/>
                      </a:endParaRPr>
                    </a:p>
                  </a:txBody>
                  <a:tcPr marL="91441" marR="91441" marT="45714" marB="45714"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E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HEAR/DARE offers</a:t>
                      </a:r>
                      <a:endParaRPr kumimoji="0" lang="en-IE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ＭＳ Ｐゴシック" pitchFamily="34" charset="-128"/>
                        <a:cs typeface="Arial" panose="020B0604020202020204" pitchFamily="34" charset="0"/>
                      </a:endParaRPr>
                    </a:p>
                  </a:txBody>
                  <a:tcPr marL="91441" marR="91441" marT="45714" marB="45714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E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August 2017</a:t>
                      </a:r>
                      <a:endParaRPr kumimoji="0" lang="en-IE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ＭＳ Ｐゴシック" pitchFamily="34" charset="-128"/>
                        <a:cs typeface="Arial" panose="020B0604020202020204" pitchFamily="34" charset="0"/>
                      </a:endParaRPr>
                    </a:p>
                  </a:txBody>
                  <a:tcPr marL="91441" marR="91441" marT="45714" marB="45714"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E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College Orientation</a:t>
                      </a:r>
                      <a:endParaRPr kumimoji="0" lang="en-IE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ＭＳ Ｐゴシック" pitchFamily="34" charset="-128"/>
                        <a:cs typeface="Arial" panose="020B0604020202020204" pitchFamily="34" charset="0"/>
                      </a:endParaRPr>
                    </a:p>
                  </a:txBody>
                  <a:tcPr marL="91441" marR="91441" marT="45714" marB="45714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E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Late Aug /Early Sept 2017</a:t>
                      </a:r>
                      <a:endParaRPr kumimoji="0" lang="en-IE" sz="2400" u="none" strike="noStrike" cap="none" normalizeH="0" baseline="0" dirty="0" smtClean="0">
                        <a:ln>
                          <a:noFill/>
                        </a:ln>
                        <a:effectLst/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91441" marR="91441" marT="45714" marB="45714" horzOverflow="overflow"/>
                </a:tc>
              </a:tr>
              <a:tr h="370840"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 marL="91441" marR="91441" marT="45714" marB="45714" horzOverflow="overflow"/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 marL="91441" marR="91441" marT="45714" marB="45714" horzOverflow="overflow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34224" y="321228"/>
            <a:ext cx="7461036" cy="707886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IE" sz="4000" b="1" dirty="0">
                <a:solidFill>
                  <a:srgbClr val="FFC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DARE / HEAR Timeline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065520"/>
            <a:ext cx="9906000" cy="792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731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14"/>
          <p:cNvSpPr txBox="1">
            <a:spLocks noChangeArrowheads="1"/>
          </p:cNvSpPr>
          <p:nvPr/>
        </p:nvSpPr>
        <p:spPr bwMode="auto">
          <a:xfrm>
            <a:off x="6161089" y="1610953"/>
            <a:ext cx="3744911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indent="990600" eaLnBrk="1" hangingPunct="1">
              <a:spcBef>
                <a:spcPct val="50000"/>
              </a:spcBef>
              <a:buClr>
                <a:srgbClr val="993366"/>
              </a:buClr>
              <a:buSzPct val="150000"/>
              <a:buFont typeface="Wingdings" pitchFamily="2" charset="2"/>
              <a:buChar char="þ"/>
            </a:pPr>
            <a:r>
              <a:rPr lang="en-IE" sz="3600" dirty="0"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rPr>
              <a:t>Submit it!</a:t>
            </a:r>
          </a:p>
          <a:p>
            <a:pPr indent="990600" eaLnBrk="1" hangingPunct="1">
              <a:spcBef>
                <a:spcPct val="50000"/>
              </a:spcBef>
              <a:buClr>
                <a:srgbClr val="993366"/>
              </a:buClr>
              <a:buSzPct val="150000"/>
              <a:buFont typeface="Wingdings" pitchFamily="2" charset="2"/>
              <a:buChar char="þ"/>
            </a:pPr>
            <a:endParaRPr lang="en-IE" sz="3600" dirty="0">
              <a:latin typeface="Arial" panose="020B0604020202020204" pitchFamily="34" charset="0"/>
              <a:ea typeface="ヒラギノ角ゴ Pro W3" charset="-128"/>
              <a:cs typeface="Arial" panose="020B0604020202020204" pitchFamily="34" charset="0"/>
            </a:endParaRPr>
          </a:p>
          <a:p>
            <a:pPr indent="990600" eaLnBrk="1" hangingPunct="1">
              <a:spcBef>
                <a:spcPct val="50000"/>
              </a:spcBef>
              <a:buClr>
                <a:srgbClr val="993366"/>
              </a:buClr>
              <a:buSzPct val="150000"/>
              <a:buFont typeface="Wingdings" pitchFamily="2" charset="2"/>
              <a:buChar char="þ"/>
            </a:pPr>
            <a:r>
              <a:rPr lang="en-IE" sz="3600" dirty="0"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rPr>
              <a:t>Check it!</a:t>
            </a:r>
          </a:p>
          <a:p>
            <a:pPr indent="990600" eaLnBrk="1" hangingPunct="1">
              <a:spcBef>
                <a:spcPct val="50000"/>
              </a:spcBef>
              <a:buClr>
                <a:srgbClr val="993366"/>
              </a:buClr>
              <a:buSzPct val="150000"/>
              <a:buFont typeface="Wingdings" pitchFamily="2" charset="2"/>
              <a:buChar char="þ"/>
            </a:pPr>
            <a:endParaRPr lang="en-IE" sz="3600" dirty="0">
              <a:latin typeface="Arial" panose="020B0604020202020204" pitchFamily="34" charset="0"/>
              <a:ea typeface="ヒラギノ角ゴ Pro W3" charset="-128"/>
              <a:cs typeface="Arial" panose="020B0604020202020204" pitchFamily="34" charset="0"/>
            </a:endParaRPr>
          </a:p>
          <a:p>
            <a:pPr indent="990600" eaLnBrk="1" hangingPunct="1">
              <a:spcBef>
                <a:spcPct val="50000"/>
              </a:spcBef>
              <a:buClr>
                <a:srgbClr val="993366"/>
              </a:buClr>
              <a:buSzPct val="150000"/>
              <a:buFont typeface="Wingdings" pitchFamily="2" charset="2"/>
              <a:buChar char="þ"/>
            </a:pPr>
            <a:r>
              <a:rPr lang="en-IE" sz="3600" dirty="0"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rPr>
              <a:t>Send it!</a:t>
            </a:r>
          </a:p>
          <a:p>
            <a:pPr indent="990600" eaLnBrk="1" hangingPunct="1">
              <a:spcBef>
                <a:spcPct val="50000"/>
              </a:spcBef>
              <a:buClr>
                <a:srgbClr val="FF9900"/>
              </a:buClr>
              <a:buSzPct val="150000"/>
              <a:buFont typeface="Wingdings" pitchFamily="2" charset="2"/>
              <a:buChar char="þ"/>
            </a:pPr>
            <a:endParaRPr lang="en-IE" sz="3600" dirty="0">
              <a:latin typeface="Myriad Pro" pitchFamily="34" charset="0"/>
              <a:ea typeface="ヒラギノ角ゴ Pro W3" charset="-12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14" y="1610953"/>
            <a:ext cx="6010275" cy="40386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34224" y="321228"/>
            <a:ext cx="3700566" cy="707886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IE" sz="4000" b="1" dirty="0" smtClean="0">
                <a:solidFill>
                  <a:srgbClr val="FFC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Remember</a:t>
            </a:r>
            <a:endParaRPr lang="en-IE" sz="4000" b="1" dirty="0">
              <a:solidFill>
                <a:srgbClr val="FFC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065520"/>
            <a:ext cx="9906000" cy="792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7353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31354" y="310992"/>
            <a:ext cx="7461036" cy="707886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IE" sz="4000" b="1" dirty="0" smtClean="0">
                <a:solidFill>
                  <a:srgbClr val="FFC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Remember…</a:t>
            </a:r>
            <a:endParaRPr lang="en-IE" sz="4000" b="1" dirty="0">
              <a:solidFill>
                <a:srgbClr val="FFC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117" y="1130469"/>
            <a:ext cx="8889073" cy="4823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1249945" y="1211762"/>
            <a:ext cx="7653416" cy="4385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50000"/>
              </a:spcBef>
              <a:buClr>
                <a:srgbClr val="993366"/>
              </a:buClr>
              <a:buSzPct val="150000"/>
            </a:pPr>
            <a:r>
              <a:rPr lang="en-GB" sz="2000" dirty="0" smtClean="0">
                <a:solidFill>
                  <a:prstClr val="black"/>
                </a:solidFill>
              </a:rPr>
              <a:t> </a:t>
            </a:r>
            <a:r>
              <a:rPr lang="en-IE" sz="5000" b="1" dirty="0">
                <a:solidFill>
                  <a:prstClr val="black"/>
                </a:solidFill>
                <a:ea typeface="ヒラギノ角ゴ Pro W3" charset="-128"/>
                <a:cs typeface="Arial" panose="020B0604020202020204" pitchFamily="34" charset="0"/>
              </a:rPr>
              <a:t>You can apply to both </a:t>
            </a:r>
            <a:r>
              <a:rPr lang="en-IE" sz="5000" b="1" dirty="0" smtClean="0">
                <a:solidFill>
                  <a:prstClr val="black"/>
                </a:solidFill>
                <a:ea typeface="ヒラギノ角ゴ Pro W3" charset="-128"/>
                <a:cs typeface="Arial" panose="020B0604020202020204" pitchFamily="34" charset="0"/>
              </a:rPr>
              <a:t/>
            </a:r>
            <a:br>
              <a:rPr lang="en-IE" sz="5000" b="1" dirty="0" smtClean="0">
                <a:solidFill>
                  <a:prstClr val="black"/>
                </a:solidFill>
                <a:ea typeface="ヒラギノ角ゴ Pro W3" charset="-128"/>
                <a:cs typeface="Arial" panose="020B0604020202020204" pitchFamily="34" charset="0"/>
              </a:rPr>
            </a:br>
            <a:r>
              <a:rPr lang="en-IE" sz="2500" b="1" dirty="0" smtClean="0">
                <a:solidFill>
                  <a:prstClr val="black"/>
                </a:solidFill>
                <a:ea typeface="ヒラギノ角ゴ Pro W3" charset="-128"/>
                <a:cs typeface="Arial" panose="020B0604020202020204" pitchFamily="34" charset="0"/>
              </a:rPr>
              <a:t/>
            </a:r>
            <a:br>
              <a:rPr lang="en-IE" sz="2500" b="1" dirty="0" smtClean="0">
                <a:solidFill>
                  <a:prstClr val="black"/>
                </a:solidFill>
                <a:ea typeface="ヒラギノ角ゴ Pro W3" charset="-128"/>
                <a:cs typeface="Arial" panose="020B0604020202020204" pitchFamily="34" charset="0"/>
              </a:rPr>
            </a:br>
            <a:r>
              <a:rPr lang="en-IE" sz="8000" b="1" dirty="0" smtClean="0">
                <a:solidFill>
                  <a:prstClr val="black"/>
                </a:solidFill>
                <a:ea typeface="ヒラギノ角ゴ Pro W3" charset="-128"/>
                <a:cs typeface="Arial" panose="020B0604020202020204" pitchFamily="34" charset="0"/>
              </a:rPr>
              <a:t>DARE </a:t>
            </a:r>
            <a:r>
              <a:rPr lang="en-IE" sz="8000" b="1" dirty="0">
                <a:solidFill>
                  <a:prstClr val="black"/>
                </a:solidFill>
                <a:ea typeface="ヒラギノ角ゴ Pro W3" charset="-128"/>
                <a:cs typeface="Arial" panose="020B0604020202020204" pitchFamily="34" charset="0"/>
              </a:rPr>
              <a:t>&amp; HEAR</a:t>
            </a:r>
          </a:p>
          <a:p>
            <a:pPr lvl="0" algn="ctr">
              <a:spcBef>
                <a:spcPct val="50000"/>
              </a:spcBef>
              <a:buClr>
                <a:srgbClr val="993366"/>
              </a:buClr>
              <a:buSzPct val="150000"/>
            </a:pPr>
            <a:endParaRPr lang="en-IE" sz="2000" b="1" dirty="0">
              <a:solidFill>
                <a:prstClr val="black"/>
              </a:solidFill>
              <a:ea typeface="ヒラギノ角ゴ Pro W3" charset="-128"/>
              <a:cs typeface="Arial" panose="020B0604020202020204" pitchFamily="34" charset="0"/>
            </a:endParaRPr>
          </a:p>
          <a:p>
            <a:pPr lvl="0"/>
            <a:r>
              <a:rPr lang="en-IE" sz="3000" b="1" dirty="0">
                <a:solidFill>
                  <a:prstClr val="black"/>
                </a:solidFill>
                <a:ea typeface="ヒラギノ角ゴ Pro W3" charset="-128"/>
                <a:cs typeface="Arial" panose="020B0604020202020204" pitchFamily="34" charset="0"/>
              </a:rPr>
              <a:t>Applicants who are both DARE and HEAR eligible </a:t>
            </a:r>
            <a:r>
              <a:rPr lang="en-IE" sz="3200" dirty="0">
                <a:solidFill>
                  <a:prstClr val="black"/>
                </a:solidFill>
              </a:rPr>
              <a:t>will be prioritised by colleges when allocating reduced points places.</a:t>
            </a:r>
            <a:endParaRPr lang="en-IE" sz="3000" b="1" dirty="0">
              <a:solidFill>
                <a:prstClr val="black"/>
              </a:solidFill>
              <a:ea typeface="ヒラギノ角ゴ Pro W3" charset="-128"/>
              <a:cs typeface="Arial" panose="020B060402020202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065520"/>
            <a:ext cx="9906000" cy="792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1407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EF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7595" y="1600201"/>
            <a:ext cx="8915400" cy="4525963"/>
          </a:xfrm>
        </p:spPr>
        <p:txBody>
          <a:bodyPr>
            <a:normAutofit/>
          </a:bodyPr>
          <a:lstStyle/>
          <a:p>
            <a:endParaRPr lang="en-US" sz="3600" dirty="0" smtClean="0">
              <a:latin typeface="Myriad Pro" pitchFamily="34" charset="0"/>
            </a:endParaRPr>
          </a:p>
          <a:p>
            <a:pPr>
              <a:buClr>
                <a:srgbClr val="0070C0"/>
              </a:buClr>
              <a:buFont typeface="Arial" pitchFamily="34" charset="0"/>
              <a:buChar char="•"/>
            </a:pPr>
            <a:endParaRPr lang="en-US" sz="2600" dirty="0" smtClean="0">
              <a:latin typeface="Myriad Pro" pitchFamily="34" charset="0"/>
            </a:endParaRPr>
          </a:p>
          <a:p>
            <a:pPr>
              <a:buClr>
                <a:srgbClr val="0070C0"/>
              </a:buClr>
              <a:buNone/>
            </a:pPr>
            <a:endParaRPr lang="en-US" sz="2600" dirty="0">
              <a:latin typeface="Myriad Pro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7084" y="311488"/>
            <a:ext cx="7461036" cy="707886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IE" sz="4000" b="1" dirty="0">
                <a:solidFill>
                  <a:srgbClr val="FFC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Further Information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t="1972" b="2077"/>
          <a:stretch/>
        </p:blipFill>
        <p:spPr>
          <a:xfrm>
            <a:off x="1403985" y="1223010"/>
            <a:ext cx="6414135" cy="5543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7353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E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28950" y="1211580"/>
            <a:ext cx="3848100" cy="542699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57084" y="311488"/>
            <a:ext cx="8706906" cy="707886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IE" sz="4000" b="1" dirty="0" smtClean="0">
                <a:solidFill>
                  <a:srgbClr val="FFC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Application Advice Clinics</a:t>
            </a:r>
            <a:endParaRPr lang="en-IE" sz="4000" b="1" dirty="0">
              <a:solidFill>
                <a:srgbClr val="FFC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969539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12"/>
          <p:cNvSpPr txBox="1">
            <a:spLocks noChangeArrowheads="1"/>
          </p:cNvSpPr>
          <p:nvPr/>
        </p:nvSpPr>
        <p:spPr bwMode="auto">
          <a:xfrm>
            <a:off x="-596898" y="3351450"/>
            <a:ext cx="8280401" cy="1939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4">
              <a:spcBef>
                <a:spcPct val="50000"/>
              </a:spcBef>
            </a:pPr>
            <a:r>
              <a:rPr lang="en-IE" sz="3000" b="1" dirty="0" smtClean="0">
                <a:latin typeface="+mj-lt"/>
                <a:ea typeface="ヒラギノ角ゴ Pro W3" charset="-128"/>
              </a:rPr>
              <a:t>	</a:t>
            </a:r>
            <a:r>
              <a:rPr lang="en-IE" sz="3000" dirty="0" smtClean="0">
                <a:latin typeface="Myriad Pro" pitchFamily="34" charset="0"/>
                <a:ea typeface="ヒラギノ角ゴ Pro W3" charset="-128"/>
              </a:rPr>
              <a:t>			  			</a:t>
            </a:r>
            <a:endParaRPr lang="en-IE" sz="3000" b="1" dirty="0">
              <a:latin typeface="+mj-lt"/>
              <a:ea typeface="ヒラギノ角ゴ Pro W3" charset="-128"/>
            </a:endParaRPr>
          </a:p>
          <a:p>
            <a:pPr lvl="4">
              <a:spcBef>
                <a:spcPct val="50000"/>
              </a:spcBef>
            </a:pPr>
            <a:r>
              <a:rPr lang="en-IE" sz="3000" b="1" dirty="0" smtClean="0">
                <a:latin typeface="+mj-lt"/>
                <a:ea typeface="ヒラギノ角ゴ Pro W3" charset="-128"/>
              </a:rPr>
              <a:t>							</a:t>
            </a:r>
          </a:p>
          <a:p>
            <a:pPr lvl="4">
              <a:spcBef>
                <a:spcPct val="50000"/>
              </a:spcBef>
            </a:pPr>
            <a:r>
              <a:rPr lang="en-IE" sz="3000" b="1" dirty="0">
                <a:latin typeface="+mj-lt"/>
                <a:ea typeface="ヒラギノ角ゴ Pro W3" charset="-128"/>
              </a:rPr>
              <a:t>	</a:t>
            </a:r>
            <a:r>
              <a:rPr lang="en-IE" sz="3000" b="1" dirty="0" smtClean="0">
                <a:latin typeface="+mj-lt"/>
                <a:ea typeface="ヒラギノ角ゴ Pro W3" charset="-128"/>
              </a:rPr>
              <a:t>					</a:t>
            </a:r>
            <a:endParaRPr lang="en-IE" sz="3000" b="1" dirty="0">
              <a:latin typeface="+mj-lt"/>
              <a:ea typeface="ヒラギノ角ゴ Pro W3" charset="-128"/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2"/>
          <a:srcRect l="7959" b="19215"/>
          <a:stretch/>
        </p:blipFill>
        <p:spPr>
          <a:xfrm>
            <a:off x="1984916" y="1485934"/>
            <a:ext cx="2887228" cy="881122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3"/>
          <a:srcRect t="18202"/>
          <a:stretch/>
        </p:blipFill>
        <p:spPr>
          <a:xfrm>
            <a:off x="2036688" y="4321238"/>
            <a:ext cx="2546077" cy="1029078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36688" y="2619829"/>
            <a:ext cx="2039301" cy="141056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57084" y="311488"/>
            <a:ext cx="7461036" cy="707886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IE" sz="4000" b="1" dirty="0">
                <a:solidFill>
                  <a:srgbClr val="FFC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Further Information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876674" y="1379444"/>
            <a:ext cx="4947285" cy="386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4">
              <a:spcBef>
                <a:spcPct val="50000"/>
              </a:spcBef>
            </a:pPr>
            <a:r>
              <a:rPr lang="en-IE" sz="3500" b="1" dirty="0" smtClean="0">
                <a:ea typeface="ヒラギノ角ゴ Pro W3" charset="-128"/>
                <a:cs typeface="Arial" panose="020B0604020202020204" pitchFamily="34" charset="0"/>
              </a:rPr>
              <a:t>    cao.ie</a:t>
            </a:r>
          </a:p>
          <a:p>
            <a:pPr lvl="4">
              <a:spcBef>
                <a:spcPct val="50000"/>
              </a:spcBef>
            </a:pPr>
            <a:endParaRPr lang="en-IE" sz="3500" b="1" dirty="0">
              <a:ea typeface="ヒラギノ角ゴ Pro W3" charset="-128"/>
              <a:cs typeface="Arial" panose="020B0604020202020204" pitchFamily="34" charset="0"/>
            </a:endParaRPr>
          </a:p>
          <a:p>
            <a:pPr lvl="4">
              <a:spcBef>
                <a:spcPct val="50000"/>
              </a:spcBef>
            </a:pPr>
            <a:r>
              <a:rPr lang="en-IE" sz="3500" b="1" dirty="0">
                <a:ea typeface="ヒラギノ角ゴ Pro W3" charset="-128"/>
                <a:cs typeface="Arial" panose="020B0604020202020204" pitchFamily="34" charset="0"/>
              </a:rPr>
              <a:t>	</a:t>
            </a:r>
            <a:r>
              <a:rPr lang="en-IE" sz="3500" b="1" dirty="0" smtClean="0">
                <a:ea typeface="ヒラギノ角ゴ Pro W3" charset="-128"/>
                <a:cs typeface="Arial" panose="020B0604020202020204" pitchFamily="34" charset="0"/>
              </a:rPr>
              <a:t>susi.ie</a:t>
            </a:r>
            <a:endParaRPr lang="en-IE" sz="3500" b="1" dirty="0">
              <a:ea typeface="ヒラギノ角ゴ Pro W3" charset="-128"/>
              <a:cs typeface="Arial" panose="020B0604020202020204" pitchFamily="34" charset="0"/>
            </a:endParaRPr>
          </a:p>
          <a:p>
            <a:pPr lvl="4">
              <a:spcBef>
                <a:spcPct val="50000"/>
              </a:spcBef>
            </a:pPr>
            <a:r>
              <a:rPr lang="en-IE" sz="3500" b="1" dirty="0">
                <a:ea typeface="ヒラギノ角ゴ Pro W3" charset="-128"/>
                <a:cs typeface="Arial" panose="020B0604020202020204" pitchFamily="34" charset="0"/>
              </a:rPr>
              <a:t>	</a:t>
            </a:r>
          </a:p>
          <a:p>
            <a:pPr lvl="4">
              <a:spcBef>
                <a:spcPct val="50000"/>
              </a:spcBef>
            </a:pPr>
            <a:r>
              <a:rPr lang="en-IE" sz="3500" b="1" dirty="0">
                <a:ea typeface="ヒラギノ角ゴ Pro W3" charset="-128"/>
                <a:cs typeface="Arial" panose="020B0604020202020204" pitchFamily="34" charset="0"/>
              </a:rPr>
              <a:t>	qualifax.ie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6065520"/>
            <a:ext cx="9906000" cy="792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7788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4050" y="1874837"/>
            <a:ext cx="5734050" cy="10763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4050" y="3673436"/>
            <a:ext cx="8115300" cy="115252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7084" y="507114"/>
            <a:ext cx="7461036" cy="707886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IE" sz="4000" b="1" dirty="0">
                <a:solidFill>
                  <a:srgbClr val="FFC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Follow us on…..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065520"/>
            <a:ext cx="9906000" cy="792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4232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065520"/>
            <a:ext cx="9906000" cy="79248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2320" t="433" r="2694" b="3529"/>
          <a:stretch/>
        </p:blipFill>
        <p:spPr>
          <a:xfrm>
            <a:off x="6366510" y="1176609"/>
            <a:ext cx="3412490" cy="4888911"/>
          </a:xfrm>
          <a:prstGeom prst="rect">
            <a:avLst/>
          </a:prstGeom>
        </p:spPr>
      </p:pic>
      <p:sp>
        <p:nvSpPr>
          <p:cNvPr id="7" name="Oval Callout 6"/>
          <p:cNvSpPr/>
          <p:nvPr/>
        </p:nvSpPr>
        <p:spPr>
          <a:xfrm>
            <a:off x="341029" y="215900"/>
            <a:ext cx="5551771" cy="4127500"/>
          </a:xfrm>
          <a:prstGeom prst="wedgeEllipseCallout">
            <a:avLst>
              <a:gd name="adj1" fmla="val 37853"/>
              <a:gd name="adj2" fmla="val 64890"/>
            </a:avLst>
          </a:prstGeom>
          <a:solidFill>
            <a:schemeClr val="bg1"/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endParaRPr lang="en-IE" sz="4000" dirty="0" smtClean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lvl="0" algn="ctr"/>
            <a:endParaRPr lang="en-IE" sz="4000" dirty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algn="ctr"/>
            <a:r>
              <a:rPr lang="en-IE" sz="4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Have you </a:t>
            </a:r>
          </a:p>
          <a:p>
            <a:pPr algn="ctr"/>
            <a:r>
              <a:rPr lang="en-IE" sz="4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heard of </a:t>
            </a:r>
          </a:p>
          <a:p>
            <a:pPr algn="ctr"/>
            <a:r>
              <a:rPr lang="en-IE" sz="4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HEAR?</a:t>
            </a:r>
          </a:p>
          <a:p>
            <a:pPr lvl="0" algn="ctr"/>
            <a:endParaRPr lang="en-IE" sz="4000" dirty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lvl="0" algn="ctr"/>
            <a:endParaRPr lang="en-IE" sz="4000" dirty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lvl="0" algn="ctr"/>
            <a:endParaRPr lang="en-I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5035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2332038"/>
            <a:ext cx="89154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IE" sz="4000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IE" sz="4000" b="1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IE" sz="4000" b="1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IE" sz="4000" b="1" dirty="0">
              <a:solidFill>
                <a:srgbClr val="00206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082798" y="6268432"/>
            <a:ext cx="574040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b="1" dirty="0">
                <a:solidFill>
                  <a:srgbClr val="002060"/>
                </a:solidFill>
              </a:rPr>
              <a:t>https://www.youtube.com/watch?v=YU1MtCjbZtA</a:t>
            </a:r>
          </a:p>
        </p:txBody>
      </p:sp>
      <p:pic>
        <p:nvPicPr>
          <p:cNvPr id="7" name="YU1MtCjbZtA"/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768367" y="1605984"/>
            <a:ext cx="8140665" cy="457912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033973" y="1023164"/>
            <a:ext cx="29830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b="1" dirty="0" smtClean="0"/>
              <a:t>Double click on video </a:t>
            </a:r>
            <a:r>
              <a:rPr lang="en-IE" b="1" dirty="0"/>
              <a:t>image </a:t>
            </a:r>
            <a:r>
              <a:rPr lang="en-IE" b="1" dirty="0" smtClean="0"/>
              <a:t>and arrow below to play:</a:t>
            </a:r>
            <a:endParaRPr lang="en-IE" b="1" dirty="0"/>
          </a:p>
        </p:txBody>
      </p:sp>
      <p:sp>
        <p:nvSpPr>
          <p:cNvPr id="2" name="TextBox 1"/>
          <p:cNvSpPr txBox="1"/>
          <p:nvPr/>
        </p:nvSpPr>
        <p:spPr>
          <a:xfrm>
            <a:off x="768366" y="342900"/>
            <a:ext cx="5265607" cy="707886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IE" sz="4000" b="1" dirty="0">
                <a:solidFill>
                  <a:srgbClr val="FFC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Watch</a:t>
            </a:r>
            <a:r>
              <a:rPr lang="en-IE" sz="4000" b="1" dirty="0" smtClean="0">
                <a:solidFill>
                  <a:srgbClr val="FFC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!!</a:t>
            </a:r>
            <a:endParaRPr lang="en-IE" sz="4000" b="1" dirty="0">
              <a:solidFill>
                <a:srgbClr val="FFC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0485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495300" y="1891430"/>
            <a:ext cx="8915400" cy="4525963"/>
          </a:xfrm>
        </p:spPr>
        <p:txBody>
          <a:bodyPr/>
          <a:lstStyle/>
          <a:p>
            <a:pPr marL="660400" indent="-660400">
              <a:buNone/>
            </a:pPr>
            <a:r>
              <a:rPr lang="en-GB" sz="2600" dirty="0" smtClean="0">
                <a:latin typeface="Myriad Pro" pitchFamily="34" charset="0"/>
              </a:rPr>
              <a:t> </a:t>
            </a:r>
          </a:p>
          <a:p>
            <a:pPr marL="660400" indent="-660400">
              <a:buFont typeface="Arial" pitchFamily="34" charset="0"/>
              <a:buChar char="•"/>
            </a:pPr>
            <a:endParaRPr lang="en-GB" sz="2600" dirty="0" smtClean="0">
              <a:latin typeface="Myriad Pro" pitchFamily="34" charset="0"/>
            </a:endParaRPr>
          </a:p>
          <a:p>
            <a:pPr marL="660400" indent="-660400" eaLnBrk="1" hangingPunct="1"/>
            <a:r>
              <a:rPr lang="en-GB" sz="2000" b="1" dirty="0" smtClean="0"/>
              <a:t>	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66310" y="263559"/>
            <a:ext cx="6115033" cy="707886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IE" sz="4000" b="1" dirty="0" smtClean="0">
                <a:solidFill>
                  <a:srgbClr val="FFC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is HEAR?</a:t>
            </a:r>
            <a:endParaRPr lang="en-IE" sz="4000" b="1" dirty="0">
              <a:solidFill>
                <a:srgbClr val="FFC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065520"/>
            <a:ext cx="9906000" cy="792480"/>
          </a:xfrm>
          <a:prstGeom prst="rect">
            <a:avLst/>
          </a:prstGeom>
        </p:spPr>
      </p:pic>
      <p:grpSp>
        <p:nvGrpSpPr>
          <p:cNvPr id="10" name="Group 2"/>
          <p:cNvGrpSpPr>
            <a:grpSpLocks/>
          </p:cNvGrpSpPr>
          <p:nvPr/>
        </p:nvGrpSpPr>
        <p:grpSpPr bwMode="auto">
          <a:xfrm>
            <a:off x="324842" y="1012185"/>
            <a:ext cx="7409458" cy="2613025"/>
            <a:chOff x="0" y="0"/>
            <a:chExt cx="10145" cy="4114"/>
          </a:xfrm>
        </p:grpSpPr>
        <p:pic>
          <p:nvPicPr>
            <p:cNvPr id="11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0145" cy="4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3" name="Group 12"/>
            <p:cNvGrpSpPr>
              <a:grpSpLocks/>
            </p:cNvGrpSpPr>
            <p:nvPr/>
          </p:nvGrpSpPr>
          <p:grpSpPr bwMode="auto">
            <a:xfrm>
              <a:off x="551" y="2009"/>
              <a:ext cx="9089" cy="1979"/>
              <a:chOff x="551" y="2009"/>
              <a:chExt cx="9089" cy="1979"/>
            </a:xfrm>
          </p:grpSpPr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551" y="2009"/>
                <a:ext cx="9089" cy="1979"/>
              </a:xfrm>
              <a:custGeom>
                <a:avLst/>
                <a:gdLst>
                  <a:gd name="T0" fmla="+- 0 9640 551"/>
                  <a:gd name="T1" fmla="*/ T0 w 9089"/>
                  <a:gd name="T2" fmla="+- 0 2009 2009"/>
                  <a:gd name="T3" fmla="*/ 2009 h 1979"/>
                  <a:gd name="T4" fmla="+- 0 551 551"/>
                  <a:gd name="T5" fmla="*/ T4 w 9089"/>
                  <a:gd name="T6" fmla="+- 0 2009 2009"/>
                  <a:gd name="T7" fmla="*/ 2009 h 1979"/>
                  <a:gd name="T8" fmla="+- 0 551 551"/>
                  <a:gd name="T9" fmla="*/ T8 w 9089"/>
                  <a:gd name="T10" fmla="+- 0 3987 2009"/>
                  <a:gd name="T11" fmla="*/ 3987 h 1979"/>
                  <a:gd name="T12" fmla="+- 0 9640 551"/>
                  <a:gd name="T13" fmla="*/ T12 w 9089"/>
                  <a:gd name="T14" fmla="+- 0 3987 2009"/>
                  <a:gd name="T15" fmla="*/ 3987 h 1979"/>
                  <a:gd name="T16" fmla="+- 0 9640 551"/>
                  <a:gd name="T17" fmla="*/ T16 w 9089"/>
                  <a:gd name="T18" fmla="+- 0 2009 2009"/>
                  <a:gd name="T19" fmla="*/ 2009 h 197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</a:cxnLst>
                <a:rect l="0" t="0" r="r" b="b"/>
                <a:pathLst>
                  <a:path w="9089" h="1979">
                    <a:moveTo>
                      <a:pt x="9089" y="0"/>
                    </a:moveTo>
                    <a:lnTo>
                      <a:pt x="0" y="0"/>
                    </a:lnTo>
                    <a:lnTo>
                      <a:pt x="0" y="1978"/>
                    </a:lnTo>
                    <a:lnTo>
                      <a:pt x="9089" y="1978"/>
                    </a:lnTo>
                    <a:lnTo>
                      <a:pt x="9089" y="0"/>
                    </a:lnTo>
                    <a:close/>
                  </a:path>
                </a:pathLst>
              </a:custGeom>
              <a:solidFill>
                <a:srgbClr val="FFDE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7" name="Text Box 6"/>
              <p:cNvSpPr txBox="1">
                <a:spLocks noChangeArrowheads="1"/>
              </p:cNvSpPr>
              <p:nvPr/>
            </p:nvSpPr>
            <p:spPr bwMode="auto">
              <a:xfrm>
                <a:off x="1089" y="346"/>
                <a:ext cx="5798" cy="3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28000"/>
                  </a:lnSpc>
                  <a:spcBef>
                    <a:spcPct val="0"/>
                  </a:spcBef>
                  <a:spcAft>
                    <a:spcPts val="80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</p:grpSp>
      <p:pic>
        <p:nvPicPr>
          <p:cNvPr id="18" name="Picture 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7723" y="3861486"/>
            <a:ext cx="8498277" cy="19759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884239" y="1395967"/>
            <a:ext cx="579119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>
                <a:latin typeface="+mj-lt"/>
                <a:cs typeface="Arial" panose="020B0604020202020204" pitchFamily="34" charset="0"/>
              </a:rPr>
              <a:t>The Higher </a:t>
            </a:r>
            <a:r>
              <a:rPr lang="en-GB" sz="2400" dirty="0">
                <a:latin typeface="+mj-lt"/>
                <a:cs typeface="Arial" panose="020B0604020202020204" pitchFamily="34" charset="0"/>
              </a:rPr>
              <a:t>Education Access Route is an admissions route for school leavers who for social, financial or cultural reasons are under-represented at third level education.</a:t>
            </a:r>
          </a:p>
        </p:txBody>
      </p:sp>
      <p:sp>
        <p:nvSpPr>
          <p:cNvPr id="3" name="Rectangle 2"/>
          <p:cNvSpPr/>
          <p:nvPr/>
        </p:nvSpPr>
        <p:spPr>
          <a:xfrm>
            <a:off x="1714500" y="4020344"/>
            <a:ext cx="6477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2400" dirty="0" smtClean="0">
                <a:solidFill>
                  <a:schemeClr val="bg1"/>
                </a:solidFill>
                <a:cs typeface="Arial" panose="020B0604020202020204" pitchFamily="34" charset="0"/>
              </a:rPr>
              <a:t>It </a:t>
            </a:r>
            <a:r>
              <a:rPr lang="en-IE" sz="2400" dirty="0">
                <a:solidFill>
                  <a:schemeClr val="bg1"/>
                </a:solidFill>
                <a:cs typeface="Arial" panose="020B0604020202020204" pitchFamily="34" charset="0"/>
              </a:rPr>
              <a:t>was set up to ensure that all Leaving </a:t>
            </a:r>
            <a:r>
              <a:rPr lang="en-IE" sz="2400" dirty="0" smtClean="0">
                <a:solidFill>
                  <a:schemeClr val="bg1"/>
                </a:solidFill>
                <a:cs typeface="Arial" panose="020B0604020202020204" pitchFamily="34" charset="0"/>
              </a:rPr>
              <a:t>Certificate </a:t>
            </a:r>
            <a:r>
              <a:rPr lang="en-IE" sz="2400" dirty="0">
                <a:solidFill>
                  <a:schemeClr val="bg1"/>
                </a:solidFill>
                <a:cs typeface="Arial" panose="020B0604020202020204" pitchFamily="34" charset="0"/>
              </a:rPr>
              <a:t>students have a fair and equal opportunity to progress to third level education.</a:t>
            </a:r>
          </a:p>
        </p:txBody>
      </p:sp>
    </p:spTree>
    <p:extLst>
      <p:ext uri="{BB962C8B-B14F-4D97-AF65-F5344CB8AC3E}">
        <p14:creationId xmlns:p14="http://schemas.microsoft.com/office/powerpoint/2010/main" val="827353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065520"/>
            <a:ext cx="9906000" cy="79248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576" y="2778535"/>
            <a:ext cx="4491064" cy="233607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9765" y="5207796"/>
            <a:ext cx="4476687" cy="793487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64988" y="235594"/>
            <a:ext cx="8666438" cy="1015663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IE" sz="3000" b="1" dirty="0">
                <a:solidFill>
                  <a:srgbClr val="FFC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Understanding Socio Economic Group (SEG)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438125" y="2807298"/>
            <a:ext cx="3771900" cy="64633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IE" altLang="en-US" b="1" dirty="0">
                <a:solidFill>
                  <a:srgbClr val="FFC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Higher Professionals (100</a:t>
            </a:r>
            <a:r>
              <a:rPr lang="en-IE" altLang="en-US" b="1" dirty="0" smtClean="0">
                <a:solidFill>
                  <a:srgbClr val="FFC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%)</a:t>
            </a:r>
            <a:endParaRPr lang="en-IE" b="1" dirty="0">
              <a:solidFill>
                <a:srgbClr val="FFC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438125" y="5235653"/>
            <a:ext cx="3771900" cy="64633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IE" altLang="en-US" b="1" dirty="0">
                <a:solidFill>
                  <a:srgbClr val="FFC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Non Manual Workers </a:t>
            </a:r>
            <a:endParaRPr lang="en-IE" altLang="en-US" b="1" dirty="0" smtClean="0">
              <a:solidFill>
                <a:srgbClr val="FFC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IE" altLang="en-US" b="1" dirty="0" smtClean="0">
                <a:solidFill>
                  <a:srgbClr val="FFC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</a:t>
            </a:r>
            <a:r>
              <a:rPr lang="en-IE" altLang="en-US" b="1" dirty="0">
                <a:solidFill>
                  <a:srgbClr val="FFC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c. 23%)</a:t>
            </a:r>
            <a:endParaRPr lang="en-IE" sz="5400" b="1" dirty="0">
              <a:solidFill>
                <a:srgbClr val="FFC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16" name="Group 2"/>
          <p:cNvGrpSpPr>
            <a:grpSpLocks/>
          </p:cNvGrpSpPr>
          <p:nvPr/>
        </p:nvGrpSpPr>
        <p:grpSpPr bwMode="auto">
          <a:xfrm>
            <a:off x="117706" y="1365444"/>
            <a:ext cx="7133994" cy="1290564"/>
            <a:chOff x="0" y="0"/>
            <a:chExt cx="10145" cy="4114"/>
          </a:xfrm>
        </p:grpSpPr>
        <p:pic>
          <p:nvPicPr>
            <p:cNvPr id="17" name="Picture 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0145" cy="4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8" name="Group 17"/>
            <p:cNvGrpSpPr>
              <a:grpSpLocks/>
            </p:cNvGrpSpPr>
            <p:nvPr/>
          </p:nvGrpSpPr>
          <p:grpSpPr bwMode="auto">
            <a:xfrm>
              <a:off x="551" y="2009"/>
              <a:ext cx="9089" cy="1979"/>
              <a:chOff x="551" y="2009"/>
              <a:chExt cx="9089" cy="1979"/>
            </a:xfrm>
          </p:grpSpPr>
          <p:sp>
            <p:nvSpPr>
              <p:cNvPr id="19" name="Freeform 18"/>
              <p:cNvSpPr>
                <a:spLocks/>
              </p:cNvSpPr>
              <p:nvPr/>
            </p:nvSpPr>
            <p:spPr bwMode="auto">
              <a:xfrm>
                <a:off x="551" y="2009"/>
                <a:ext cx="9089" cy="1979"/>
              </a:xfrm>
              <a:custGeom>
                <a:avLst/>
                <a:gdLst>
                  <a:gd name="T0" fmla="+- 0 9640 551"/>
                  <a:gd name="T1" fmla="*/ T0 w 9089"/>
                  <a:gd name="T2" fmla="+- 0 2009 2009"/>
                  <a:gd name="T3" fmla="*/ 2009 h 1979"/>
                  <a:gd name="T4" fmla="+- 0 551 551"/>
                  <a:gd name="T5" fmla="*/ T4 w 9089"/>
                  <a:gd name="T6" fmla="+- 0 2009 2009"/>
                  <a:gd name="T7" fmla="*/ 2009 h 1979"/>
                  <a:gd name="T8" fmla="+- 0 551 551"/>
                  <a:gd name="T9" fmla="*/ T8 w 9089"/>
                  <a:gd name="T10" fmla="+- 0 3987 2009"/>
                  <a:gd name="T11" fmla="*/ 3987 h 1979"/>
                  <a:gd name="T12" fmla="+- 0 9640 551"/>
                  <a:gd name="T13" fmla="*/ T12 w 9089"/>
                  <a:gd name="T14" fmla="+- 0 3987 2009"/>
                  <a:gd name="T15" fmla="*/ 3987 h 1979"/>
                  <a:gd name="T16" fmla="+- 0 9640 551"/>
                  <a:gd name="T17" fmla="*/ T16 w 9089"/>
                  <a:gd name="T18" fmla="+- 0 2009 2009"/>
                  <a:gd name="T19" fmla="*/ 2009 h 197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</a:cxnLst>
                <a:rect l="0" t="0" r="r" b="b"/>
                <a:pathLst>
                  <a:path w="9089" h="1979">
                    <a:moveTo>
                      <a:pt x="9089" y="0"/>
                    </a:moveTo>
                    <a:lnTo>
                      <a:pt x="0" y="0"/>
                    </a:lnTo>
                    <a:lnTo>
                      <a:pt x="0" y="1978"/>
                    </a:lnTo>
                    <a:lnTo>
                      <a:pt x="9089" y="1978"/>
                    </a:lnTo>
                    <a:lnTo>
                      <a:pt x="9089" y="0"/>
                    </a:lnTo>
                    <a:close/>
                  </a:path>
                </a:pathLst>
              </a:custGeom>
              <a:solidFill>
                <a:srgbClr val="FFDE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20" name="Text Box 6"/>
              <p:cNvSpPr txBox="1">
                <a:spLocks noChangeArrowheads="1"/>
              </p:cNvSpPr>
              <p:nvPr/>
            </p:nvSpPr>
            <p:spPr bwMode="auto">
              <a:xfrm>
                <a:off x="1089" y="346"/>
                <a:ext cx="5798" cy="3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28000"/>
                  </a:lnSpc>
                  <a:spcBef>
                    <a:spcPct val="0"/>
                  </a:spcBef>
                  <a:spcAft>
                    <a:spcPts val="80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</p:grpSp>
      <p:sp>
        <p:nvSpPr>
          <p:cNvPr id="3" name="TextBox 2"/>
          <p:cNvSpPr txBox="1"/>
          <p:nvPr/>
        </p:nvSpPr>
        <p:spPr>
          <a:xfrm>
            <a:off x="800100" y="1513139"/>
            <a:ext cx="60446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b="1" dirty="0">
                <a:cs typeface="Utsaah" panose="020B0604020202020204" pitchFamily="34" charset="0"/>
              </a:rPr>
              <a:t>In a typical Leaving Cert Class, the children of Higher Professions are significantly more likely to go to college than other socio economic groups.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6548" y="6065520"/>
            <a:ext cx="9906000" cy="792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851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b="13032"/>
          <a:stretch/>
        </p:blipFill>
        <p:spPr>
          <a:xfrm>
            <a:off x="400910" y="1269516"/>
            <a:ext cx="5812603" cy="264661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b="52258"/>
          <a:stretch/>
        </p:blipFill>
        <p:spPr>
          <a:xfrm>
            <a:off x="279244" y="4924555"/>
            <a:ext cx="4718203" cy="50402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64988" y="235594"/>
            <a:ext cx="8666438" cy="553998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IE" sz="3000" b="1" dirty="0">
                <a:solidFill>
                  <a:srgbClr val="FFC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Understanding </a:t>
            </a:r>
            <a:r>
              <a:rPr lang="en-IE" sz="3000" b="1" dirty="0" smtClean="0">
                <a:solidFill>
                  <a:srgbClr val="FFC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Area Profile</a:t>
            </a:r>
            <a:endParaRPr lang="en-IE" sz="3000" b="1" dirty="0">
              <a:solidFill>
                <a:srgbClr val="FFC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9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0709" y="3916127"/>
            <a:ext cx="4755291" cy="28856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6065520"/>
            <a:ext cx="9906000" cy="79248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461000" y="4163286"/>
            <a:ext cx="3784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IE" sz="3600" b="1" dirty="0">
                <a:solidFill>
                  <a:prstClr val="white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99% </a:t>
            </a:r>
            <a:r>
              <a:rPr lang="en-IE" sz="2400" b="1" dirty="0">
                <a:solidFill>
                  <a:prstClr val="white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of Students in </a:t>
            </a:r>
            <a:r>
              <a:rPr lang="en-IE" sz="3200" b="1" dirty="0">
                <a:solidFill>
                  <a:prstClr val="white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Dublin</a:t>
            </a:r>
            <a:r>
              <a:rPr lang="en-IE" sz="2400" b="1" dirty="0">
                <a:solidFill>
                  <a:prstClr val="white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 </a:t>
            </a:r>
            <a:r>
              <a:rPr lang="en-IE" sz="3600" b="1" dirty="0">
                <a:solidFill>
                  <a:prstClr val="white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6 </a:t>
            </a:r>
          </a:p>
          <a:p>
            <a:pPr lvl="0"/>
            <a:r>
              <a:rPr lang="en-IE" sz="2400" b="1" dirty="0">
                <a:solidFill>
                  <a:prstClr val="white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go to College compared to </a:t>
            </a:r>
          </a:p>
          <a:p>
            <a:pPr lvl="0"/>
            <a:r>
              <a:rPr lang="en-IE" sz="3600" b="1" dirty="0">
                <a:solidFill>
                  <a:prstClr val="white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15% </a:t>
            </a:r>
            <a:r>
              <a:rPr lang="en-IE" sz="2400" b="1" dirty="0">
                <a:solidFill>
                  <a:prstClr val="white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in </a:t>
            </a:r>
            <a:r>
              <a:rPr lang="en-IE" sz="3200" b="1" dirty="0">
                <a:solidFill>
                  <a:prstClr val="white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Dublin 17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122238" y="4087555"/>
            <a:ext cx="1952432" cy="40011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lvl="0"/>
            <a:r>
              <a:rPr lang="en-IE" altLang="en-US" sz="2000" b="1" dirty="0">
                <a:solidFill>
                  <a:prstClr val="white"/>
                </a:solidFill>
                <a:latin typeface="Source Sans Pro"/>
              </a:rPr>
              <a:t>Dublin 6 (99%)</a:t>
            </a:r>
            <a:endParaRPr lang="en-IE" sz="6000" b="1" dirty="0">
              <a:solidFill>
                <a:prstClr val="white"/>
              </a:solidFill>
              <a:latin typeface="Utsaah" panose="020B0604020202020204" pitchFamily="34" charset="0"/>
              <a:cs typeface="Utsaah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098454" y="5546992"/>
            <a:ext cx="2273742" cy="40011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IE" altLang="en-US" sz="2000" b="1" dirty="0">
                <a:solidFill>
                  <a:schemeClr val="bg1"/>
                </a:solidFill>
                <a:latin typeface="Source Sans Pro"/>
              </a:rPr>
              <a:t>Dublin 17 (15%)</a:t>
            </a:r>
            <a:endParaRPr lang="en-IE" sz="6000" b="1" dirty="0">
              <a:solidFill>
                <a:schemeClr val="bg1"/>
              </a:solidFill>
              <a:latin typeface="Utsaah" panose="020B0604020202020204" pitchFamily="34" charset="0"/>
              <a:cs typeface="Utsaah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5383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/>
          <p:nvPr/>
        </p:nvPicPr>
        <p:blipFill>
          <a:blip r:embed="rId3"/>
          <a:stretch>
            <a:fillRect/>
          </a:stretch>
        </p:blipFill>
        <p:spPr>
          <a:xfrm>
            <a:off x="431996" y="654386"/>
            <a:ext cx="4422297" cy="6092329"/>
          </a:xfrm>
          <a:prstGeom prst="rect">
            <a:avLst/>
          </a:prstGeom>
        </p:spPr>
      </p:pic>
      <p:grpSp>
        <p:nvGrpSpPr>
          <p:cNvPr id="16" name="Group 15"/>
          <p:cNvGrpSpPr/>
          <p:nvPr/>
        </p:nvGrpSpPr>
        <p:grpSpPr>
          <a:xfrm>
            <a:off x="808831" y="1884523"/>
            <a:ext cx="3494205" cy="3711731"/>
            <a:chOff x="3242046" y="1523925"/>
            <a:chExt cx="3494205" cy="3711731"/>
          </a:xfrm>
        </p:grpSpPr>
        <p:sp>
          <p:nvSpPr>
            <p:cNvPr id="18" name="TextBox 17"/>
            <p:cNvSpPr txBox="1"/>
            <p:nvPr/>
          </p:nvSpPr>
          <p:spPr>
            <a:xfrm>
              <a:off x="5310114" y="4920762"/>
              <a:ext cx="1426137" cy="3148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endParaRPr lang="en-IE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638506" y="3371475"/>
              <a:ext cx="133481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>
                <a:buFontTx/>
                <a:buChar char="-"/>
              </a:pPr>
              <a:endParaRPr lang="en-IE" sz="1100" b="1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242046" y="3167922"/>
              <a:ext cx="1966214" cy="3148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endParaRPr lang="en-IE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170566" y="1523925"/>
              <a:ext cx="1426137" cy="3148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endParaRPr lang="en-IE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4247100" y="2560693"/>
              <a:ext cx="220304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E" sz="1100" b="1" dirty="0">
                  <a:latin typeface="Myriad Pro" pitchFamily="34" charset="0"/>
                </a:rPr>
                <a:t> </a:t>
              </a:r>
              <a:r>
                <a:rPr lang="en-IE" sz="1100" b="1" dirty="0" smtClean="0">
                  <a:latin typeface="Myriad Pro" pitchFamily="34" charset="0"/>
                </a:rPr>
                <a:t>          </a:t>
              </a:r>
              <a:endParaRPr lang="en-IE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9" name="Title 1"/>
          <p:cNvSpPr txBox="1">
            <a:spLocks/>
          </p:cNvSpPr>
          <p:nvPr/>
        </p:nvSpPr>
        <p:spPr>
          <a:xfrm>
            <a:off x="7072323" y="970829"/>
            <a:ext cx="2570162" cy="609123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b="1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  <a:latin typeface="Arial Black" panose="020B0A04020102020204" pitchFamily="34" charset="0"/>
            </a:endParaRPr>
          </a:p>
        </p:txBody>
      </p:sp>
      <p:sp>
        <p:nvSpPr>
          <p:cNvPr id="6" name="AutoShape 2" descr="https://dl-web.dropbox.com/get/university%20photos/UCD%202012%20Photos/hi-res-1010_Campus_0011a.jpg?_subject_uid=343492578&amp;w=AAAC9TdwSFNCE1FA8ghSs2t-x5GxxuT_-MuQem_Un8WzmQ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E"/>
          </a:p>
        </p:txBody>
      </p:sp>
      <p:grpSp>
        <p:nvGrpSpPr>
          <p:cNvPr id="37" name="Group 36"/>
          <p:cNvGrpSpPr/>
          <p:nvPr/>
        </p:nvGrpSpPr>
        <p:grpSpPr>
          <a:xfrm>
            <a:off x="7945692" y="654386"/>
            <a:ext cx="1789784" cy="6153363"/>
            <a:chOff x="0" y="0"/>
            <a:chExt cx="1512570" cy="5836920"/>
          </a:xfrm>
        </p:grpSpPr>
        <p:pic>
          <p:nvPicPr>
            <p:cNvPr id="38" name="Picture 37"/>
            <p:cNvPicPr/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150" y="1152525"/>
              <a:ext cx="1454785" cy="789305"/>
            </a:xfrm>
            <a:prstGeom prst="rect">
              <a:avLst/>
            </a:prstGeom>
          </p:spPr>
        </p:pic>
        <p:pic>
          <p:nvPicPr>
            <p:cNvPr id="39" name="Picture 38"/>
            <p:cNvPicPr/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8125" y="2171700"/>
              <a:ext cx="1012825" cy="1274445"/>
            </a:xfrm>
            <a:prstGeom prst="rect">
              <a:avLst/>
            </a:prstGeom>
          </p:spPr>
        </p:pic>
        <p:pic>
          <p:nvPicPr>
            <p:cNvPr id="40" name="Picture 39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150" y="3686175"/>
              <a:ext cx="1382395" cy="955675"/>
            </a:xfrm>
            <a:prstGeom prst="rect">
              <a:avLst/>
            </a:prstGeom>
          </p:spPr>
        </p:pic>
        <p:pic>
          <p:nvPicPr>
            <p:cNvPr id="41" name="Picture 40"/>
            <p:cNvPicPr/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4953000"/>
              <a:ext cx="1382395" cy="883920"/>
            </a:xfrm>
            <a:prstGeom prst="rect">
              <a:avLst/>
            </a:prstGeom>
          </p:spPr>
        </p:pic>
        <p:pic>
          <p:nvPicPr>
            <p:cNvPr id="42" name="Picture 41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7625" y="0"/>
              <a:ext cx="1464945" cy="984250"/>
            </a:xfrm>
            <a:prstGeom prst="rect">
              <a:avLst/>
            </a:prstGeom>
          </p:spPr>
        </p:pic>
      </p:grpSp>
      <p:sp>
        <p:nvSpPr>
          <p:cNvPr id="44" name="Rectangular Callout 43"/>
          <p:cNvSpPr/>
          <p:nvPr/>
        </p:nvSpPr>
        <p:spPr>
          <a:xfrm>
            <a:off x="2147748" y="3371504"/>
            <a:ext cx="1707385" cy="440811"/>
          </a:xfrm>
          <a:prstGeom prst="wedgeRectCallout">
            <a:avLst>
              <a:gd name="adj1" fmla="val -46355"/>
              <a:gd name="adj2" fmla="val 86774"/>
            </a:avLst>
          </a:prstGeom>
          <a:solidFill>
            <a:srgbClr val="FFD000"/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628650" indent="-17145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IE" sz="1200" b="1" dirty="0">
                <a:solidFill>
                  <a:prstClr val="black"/>
                </a:solidFill>
              </a:rPr>
              <a:t>NUI Galway</a:t>
            </a:r>
          </a:p>
        </p:txBody>
      </p:sp>
      <p:sp>
        <p:nvSpPr>
          <p:cNvPr id="45" name="Rectangular Callout 44"/>
          <p:cNvSpPr/>
          <p:nvPr/>
        </p:nvSpPr>
        <p:spPr>
          <a:xfrm>
            <a:off x="4171505" y="1380189"/>
            <a:ext cx="3439332" cy="2482689"/>
          </a:xfrm>
          <a:custGeom>
            <a:avLst/>
            <a:gdLst>
              <a:gd name="connsiteX0" fmla="*/ 0 w 3439332"/>
              <a:gd name="connsiteY0" fmla="*/ 0 h 2103073"/>
              <a:gd name="connsiteX1" fmla="*/ 573222 w 3439332"/>
              <a:gd name="connsiteY1" fmla="*/ 0 h 2103073"/>
              <a:gd name="connsiteX2" fmla="*/ 573222 w 3439332"/>
              <a:gd name="connsiteY2" fmla="*/ 0 h 2103073"/>
              <a:gd name="connsiteX3" fmla="*/ 1433055 w 3439332"/>
              <a:gd name="connsiteY3" fmla="*/ 0 h 2103073"/>
              <a:gd name="connsiteX4" fmla="*/ 3439332 w 3439332"/>
              <a:gd name="connsiteY4" fmla="*/ 0 h 2103073"/>
              <a:gd name="connsiteX5" fmla="*/ 3439332 w 3439332"/>
              <a:gd name="connsiteY5" fmla="*/ 1226793 h 2103073"/>
              <a:gd name="connsiteX6" fmla="*/ 3439332 w 3439332"/>
              <a:gd name="connsiteY6" fmla="*/ 1226793 h 2103073"/>
              <a:gd name="connsiteX7" fmla="*/ 3439332 w 3439332"/>
              <a:gd name="connsiteY7" fmla="*/ 1752561 h 2103073"/>
              <a:gd name="connsiteX8" fmla="*/ 3439332 w 3439332"/>
              <a:gd name="connsiteY8" fmla="*/ 2103073 h 2103073"/>
              <a:gd name="connsiteX9" fmla="*/ 1433055 w 3439332"/>
              <a:gd name="connsiteY9" fmla="*/ 2103073 h 2103073"/>
              <a:gd name="connsiteX10" fmla="*/ 1003150 w 3439332"/>
              <a:gd name="connsiteY10" fmla="*/ 2365957 h 2103073"/>
              <a:gd name="connsiteX11" fmla="*/ 573222 w 3439332"/>
              <a:gd name="connsiteY11" fmla="*/ 2103073 h 2103073"/>
              <a:gd name="connsiteX12" fmla="*/ 0 w 3439332"/>
              <a:gd name="connsiteY12" fmla="*/ 2103073 h 2103073"/>
              <a:gd name="connsiteX13" fmla="*/ 0 w 3439332"/>
              <a:gd name="connsiteY13" fmla="*/ 1752561 h 2103073"/>
              <a:gd name="connsiteX14" fmla="*/ 0 w 3439332"/>
              <a:gd name="connsiteY14" fmla="*/ 1226793 h 2103073"/>
              <a:gd name="connsiteX15" fmla="*/ 0 w 3439332"/>
              <a:gd name="connsiteY15" fmla="*/ 1226793 h 2103073"/>
              <a:gd name="connsiteX16" fmla="*/ 0 w 3439332"/>
              <a:gd name="connsiteY16" fmla="*/ 0 h 2103073"/>
              <a:gd name="connsiteX0" fmla="*/ 0 w 3439332"/>
              <a:gd name="connsiteY0" fmla="*/ 0 h 2482689"/>
              <a:gd name="connsiteX1" fmla="*/ 573222 w 3439332"/>
              <a:gd name="connsiteY1" fmla="*/ 0 h 2482689"/>
              <a:gd name="connsiteX2" fmla="*/ 573222 w 3439332"/>
              <a:gd name="connsiteY2" fmla="*/ 0 h 2482689"/>
              <a:gd name="connsiteX3" fmla="*/ 1433055 w 3439332"/>
              <a:gd name="connsiteY3" fmla="*/ 0 h 2482689"/>
              <a:gd name="connsiteX4" fmla="*/ 3439332 w 3439332"/>
              <a:gd name="connsiteY4" fmla="*/ 0 h 2482689"/>
              <a:gd name="connsiteX5" fmla="*/ 3439332 w 3439332"/>
              <a:gd name="connsiteY5" fmla="*/ 1226793 h 2482689"/>
              <a:gd name="connsiteX6" fmla="*/ 3439332 w 3439332"/>
              <a:gd name="connsiteY6" fmla="*/ 1226793 h 2482689"/>
              <a:gd name="connsiteX7" fmla="*/ 3439332 w 3439332"/>
              <a:gd name="connsiteY7" fmla="*/ 1752561 h 2482689"/>
              <a:gd name="connsiteX8" fmla="*/ 3439332 w 3439332"/>
              <a:gd name="connsiteY8" fmla="*/ 2103073 h 2482689"/>
              <a:gd name="connsiteX9" fmla="*/ 1433055 w 3439332"/>
              <a:gd name="connsiteY9" fmla="*/ 2103073 h 2482689"/>
              <a:gd name="connsiteX10" fmla="*/ 79023 w 3439332"/>
              <a:gd name="connsiteY10" fmla="*/ 2482689 h 2482689"/>
              <a:gd name="connsiteX11" fmla="*/ 573222 w 3439332"/>
              <a:gd name="connsiteY11" fmla="*/ 2103073 h 2482689"/>
              <a:gd name="connsiteX12" fmla="*/ 0 w 3439332"/>
              <a:gd name="connsiteY12" fmla="*/ 2103073 h 2482689"/>
              <a:gd name="connsiteX13" fmla="*/ 0 w 3439332"/>
              <a:gd name="connsiteY13" fmla="*/ 1752561 h 2482689"/>
              <a:gd name="connsiteX14" fmla="*/ 0 w 3439332"/>
              <a:gd name="connsiteY14" fmla="*/ 1226793 h 2482689"/>
              <a:gd name="connsiteX15" fmla="*/ 0 w 3439332"/>
              <a:gd name="connsiteY15" fmla="*/ 1226793 h 2482689"/>
              <a:gd name="connsiteX16" fmla="*/ 0 w 3439332"/>
              <a:gd name="connsiteY16" fmla="*/ 0 h 24826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439332" h="2482689">
                <a:moveTo>
                  <a:pt x="0" y="0"/>
                </a:moveTo>
                <a:lnTo>
                  <a:pt x="573222" y="0"/>
                </a:lnTo>
                <a:lnTo>
                  <a:pt x="573222" y="0"/>
                </a:lnTo>
                <a:lnTo>
                  <a:pt x="1433055" y="0"/>
                </a:lnTo>
                <a:lnTo>
                  <a:pt x="3439332" y="0"/>
                </a:lnTo>
                <a:lnTo>
                  <a:pt x="3439332" y="1226793"/>
                </a:lnTo>
                <a:lnTo>
                  <a:pt x="3439332" y="1226793"/>
                </a:lnTo>
                <a:lnTo>
                  <a:pt x="3439332" y="1752561"/>
                </a:lnTo>
                <a:lnTo>
                  <a:pt x="3439332" y="2103073"/>
                </a:lnTo>
                <a:lnTo>
                  <a:pt x="1433055" y="2103073"/>
                </a:lnTo>
                <a:lnTo>
                  <a:pt x="79023" y="2482689"/>
                </a:lnTo>
                <a:lnTo>
                  <a:pt x="573222" y="2103073"/>
                </a:lnTo>
                <a:lnTo>
                  <a:pt x="0" y="2103073"/>
                </a:lnTo>
                <a:lnTo>
                  <a:pt x="0" y="1752561"/>
                </a:lnTo>
                <a:lnTo>
                  <a:pt x="0" y="1226793"/>
                </a:lnTo>
                <a:lnTo>
                  <a:pt x="0" y="1226793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outerShdw blurRad="50800" dist="25400" dir="5400000" rotWithShape="0">
              <a:srgbClr val="000000">
                <a:alpha val="35000"/>
              </a:srgbClr>
            </a:outerShdw>
          </a:effectLst>
          <a:scene3d>
            <a:camera prst="orthographicFront"/>
            <a:lightRig rig="freezing" dir="t"/>
          </a:scene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628650" indent="-17145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IE" sz="1200" b="1" dirty="0" smtClean="0">
                <a:solidFill>
                  <a:schemeClr val="bg1"/>
                </a:solidFill>
              </a:rPr>
              <a:t>Dublin Institute of Technology</a:t>
            </a:r>
          </a:p>
          <a:p>
            <a:pPr marL="628650" indent="-17145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IE" sz="1200" b="1" dirty="0" smtClean="0">
                <a:solidFill>
                  <a:schemeClr val="bg1"/>
                </a:solidFill>
              </a:rPr>
              <a:t>Dublin City University</a:t>
            </a:r>
          </a:p>
          <a:p>
            <a:pPr marL="628650" indent="-17145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IE" sz="1200" b="1" dirty="0" smtClean="0">
                <a:solidFill>
                  <a:schemeClr val="bg1"/>
                </a:solidFill>
              </a:rPr>
              <a:t>RCSI</a:t>
            </a:r>
          </a:p>
          <a:p>
            <a:pPr marL="628650" indent="-17145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IE" sz="1200" b="1" dirty="0" smtClean="0">
                <a:solidFill>
                  <a:schemeClr val="bg1"/>
                </a:solidFill>
              </a:rPr>
              <a:t>Trinity College, Dublin</a:t>
            </a:r>
          </a:p>
          <a:p>
            <a:pPr marL="628650" indent="-17145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IE" sz="1200" b="1" dirty="0" smtClean="0">
                <a:solidFill>
                  <a:schemeClr val="bg1"/>
                </a:solidFill>
              </a:rPr>
              <a:t>University College, Dublin</a:t>
            </a:r>
          </a:p>
          <a:p>
            <a:pPr marL="628650" indent="-17145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IE" sz="1200" b="1" dirty="0" smtClean="0">
                <a:solidFill>
                  <a:schemeClr val="bg1"/>
                </a:solidFill>
              </a:rPr>
              <a:t>Marino Institute of Education</a:t>
            </a:r>
          </a:p>
          <a:p>
            <a:pPr marL="628650" indent="-17145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IE" sz="1200" b="1" dirty="0" smtClean="0">
                <a:solidFill>
                  <a:schemeClr val="bg1"/>
                </a:solidFill>
              </a:rPr>
              <a:t>National College of Ireland </a:t>
            </a:r>
          </a:p>
          <a:p>
            <a:pPr marL="628650" indent="-17145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IE" sz="1200" b="1" dirty="0">
              <a:solidFill>
                <a:schemeClr val="bg1"/>
              </a:solidFill>
            </a:endParaRPr>
          </a:p>
        </p:txBody>
      </p:sp>
      <p:sp>
        <p:nvSpPr>
          <p:cNvPr id="46" name="Rectangular Callout 44"/>
          <p:cNvSpPr/>
          <p:nvPr/>
        </p:nvSpPr>
        <p:spPr>
          <a:xfrm>
            <a:off x="2356891" y="4117902"/>
            <a:ext cx="2466152" cy="708116"/>
          </a:xfrm>
          <a:custGeom>
            <a:avLst/>
            <a:gdLst>
              <a:gd name="connsiteX0" fmla="*/ 0 w 3439332"/>
              <a:gd name="connsiteY0" fmla="*/ 0 h 2103073"/>
              <a:gd name="connsiteX1" fmla="*/ 573222 w 3439332"/>
              <a:gd name="connsiteY1" fmla="*/ 0 h 2103073"/>
              <a:gd name="connsiteX2" fmla="*/ 573222 w 3439332"/>
              <a:gd name="connsiteY2" fmla="*/ 0 h 2103073"/>
              <a:gd name="connsiteX3" fmla="*/ 1433055 w 3439332"/>
              <a:gd name="connsiteY3" fmla="*/ 0 h 2103073"/>
              <a:gd name="connsiteX4" fmla="*/ 3439332 w 3439332"/>
              <a:gd name="connsiteY4" fmla="*/ 0 h 2103073"/>
              <a:gd name="connsiteX5" fmla="*/ 3439332 w 3439332"/>
              <a:gd name="connsiteY5" fmla="*/ 1226793 h 2103073"/>
              <a:gd name="connsiteX6" fmla="*/ 3439332 w 3439332"/>
              <a:gd name="connsiteY6" fmla="*/ 1226793 h 2103073"/>
              <a:gd name="connsiteX7" fmla="*/ 3439332 w 3439332"/>
              <a:gd name="connsiteY7" fmla="*/ 1752561 h 2103073"/>
              <a:gd name="connsiteX8" fmla="*/ 3439332 w 3439332"/>
              <a:gd name="connsiteY8" fmla="*/ 2103073 h 2103073"/>
              <a:gd name="connsiteX9" fmla="*/ 1433055 w 3439332"/>
              <a:gd name="connsiteY9" fmla="*/ 2103073 h 2103073"/>
              <a:gd name="connsiteX10" fmla="*/ 1003150 w 3439332"/>
              <a:gd name="connsiteY10" fmla="*/ 2365957 h 2103073"/>
              <a:gd name="connsiteX11" fmla="*/ 573222 w 3439332"/>
              <a:gd name="connsiteY11" fmla="*/ 2103073 h 2103073"/>
              <a:gd name="connsiteX12" fmla="*/ 0 w 3439332"/>
              <a:gd name="connsiteY12" fmla="*/ 2103073 h 2103073"/>
              <a:gd name="connsiteX13" fmla="*/ 0 w 3439332"/>
              <a:gd name="connsiteY13" fmla="*/ 1752561 h 2103073"/>
              <a:gd name="connsiteX14" fmla="*/ 0 w 3439332"/>
              <a:gd name="connsiteY14" fmla="*/ 1226793 h 2103073"/>
              <a:gd name="connsiteX15" fmla="*/ 0 w 3439332"/>
              <a:gd name="connsiteY15" fmla="*/ 1226793 h 2103073"/>
              <a:gd name="connsiteX16" fmla="*/ 0 w 3439332"/>
              <a:gd name="connsiteY16" fmla="*/ 0 h 2103073"/>
              <a:gd name="connsiteX0" fmla="*/ 0 w 3439332"/>
              <a:gd name="connsiteY0" fmla="*/ 0 h 2482689"/>
              <a:gd name="connsiteX1" fmla="*/ 573222 w 3439332"/>
              <a:gd name="connsiteY1" fmla="*/ 0 h 2482689"/>
              <a:gd name="connsiteX2" fmla="*/ 573222 w 3439332"/>
              <a:gd name="connsiteY2" fmla="*/ 0 h 2482689"/>
              <a:gd name="connsiteX3" fmla="*/ 1433055 w 3439332"/>
              <a:gd name="connsiteY3" fmla="*/ 0 h 2482689"/>
              <a:gd name="connsiteX4" fmla="*/ 3439332 w 3439332"/>
              <a:gd name="connsiteY4" fmla="*/ 0 h 2482689"/>
              <a:gd name="connsiteX5" fmla="*/ 3439332 w 3439332"/>
              <a:gd name="connsiteY5" fmla="*/ 1226793 h 2482689"/>
              <a:gd name="connsiteX6" fmla="*/ 3439332 w 3439332"/>
              <a:gd name="connsiteY6" fmla="*/ 1226793 h 2482689"/>
              <a:gd name="connsiteX7" fmla="*/ 3439332 w 3439332"/>
              <a:gd name="connsiteY7" fmla="*/ 1752561 h 2482689"/>
              <a:gd name="connsiteX8" fmla="*/ 3439332 w 3439332"/>
              <a:gd name="connsiteY8" fmla="*/ 2103073 h 2482689"/>
              <a:gd name="connsiteX9" fmla="*/ 1433055 w 3439332"/>
              <a:gd name="connsiteY9" fmla="*/ 2103073 h 2482689"/>
              <a:gd name="connsiteX10" fmla="*/ 79023 w 3439332"/>
              <a:gd name="connsiteY10" fmla="*/ 2482689 h 2482689"/>
              <a:gd name="connsiteX11" fmla="*/ 573222 w 3439332"/>
              <a:gd name="connsiteY11" fmla="*/ 2103073 h 2482689"/>
              <a:gd name="connsiteX12" fmla="*/ 0 w 3439332"/>
              <a:gd name="connsiteY12" fmla="*/ 2103073 h 2482689"/>
              <a:gd name="connsiteX13" fmla="*/ 0 w 3439332"/>
              <a:gd name="connsiteY13" fmla="*/ 1752561 h 2482689"/>
              <a:gd name="connsiteX14" fmla="*/ 0 w 3439332"/>
              <a:gd name="connsiteY14" fmla="*/ 1226793 h 2482689"/>
              <a:gd name="connsiteX15" fmla="*/ 0 w 3439332"/>
              <a:gd name="connsiteY15" fmla="*/ 1226793 h 2482689"/>
              <a:gd name="connsiteX16" fmla="*/ 0 w 3439332"/>
              <a:gd name="connsiteY16" fmla="*/ 0 h 24826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439332" h="2482689">
                <a:moveTo>
                  <a:pt x="0" y="0"/>
                </a:moveTo>
                <a:lnTo>
                  <a:pt x="573222" y="0"/>
                </a:lnTo>
                <a:lnTo>
                  <a:pt x="573222" y="0"/>
                </a:lnTo>
                <a:lnTo>
                  <a:pt x="1433055" y="0"/>
                </a:lnTo>
                <a:lnTo>
                  <a:pt x="3439332" y="0"/>
                </a:lnTo>
                <a:lnTo>
                  <a:pt x="3439332" y="1226793"/>
                </a:lnTo>
                <a:lnTo>
                  <a:pt x="3439332" y="1226793"/>
                </a:lnTo>
                <a:lnTo>
                  <a:pt x="3439332" y="1752561"/>
                </a:lnTo>
                <a:lnTo>
                  <a:pt x="3439332" y="2103073"/>
                </a:lnTo>
                <a:lnTo>
                  <a:pt x="1433055" y="2103073"/>
                </a:lnTo>
                <a:lnTo>
                  <a:pt x="79023" y="2482689"/>
                </a:lnTo>
                <a:lnTo>
                  <a:pt x="573222" y="2103073"/>
                </a:lnTo>
                <a:lnTo>
                  <a:pt x="0" y="2103073"/>
                </a:lnTo>
                <a:lnTo>
                  <a:pt x="0" y="1752561"/>
                </a:lnTo>
                <a:lnTo>
                  <a:pt x="0" y="1226793"/>
                </a:lnTo>
                <a:lnTo>
                  <a:pt x="0" y="1226793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t" anchorCtr="0"/>
          <a:lstStyle/>
          <a:p>
            <a:pPr marL="628650" indent="-17145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IE" sz="1200" b="1" dirty="0" smtClean="0">
                <a:solidFill>
                  <a:schemeClr val="bg1"/>
                </a:solidFill>
              </a:rPr>
              <a:t>University </a:t>
            </a:r>
            <a:r>
              <a:rPr lang="en-IE" sz="1200" b="1" dirty="0">
                <a:solidFill>
                  <a:schemeClr val="bg1"/>
                </a:solidFill>
              </a:rPr>
              <a:t>of  </a:t>
            </a:r>
            <a:r>
              <a:rPr lang="en-IE" sz="1200" b="1" dirty="0" smtClean="0">
                <a:solidFill>
                  <a:schemeClr val="bg1"/>
                </a:solidFill>
              </a:rPr>
              <a:t>Limerick</a:t>
            </a:r>
            <a:endParaRPr lang="en-IE" sz="1200" b="1" dirty="0">
              <a:solidFill>
                <a:schemeClr val="bg1"/>
              </a:solidFill>
            </a:endParaRPr>
          </a:p>
          <a:p>
            <a:pPr marL="628650" indent="-17145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IE" sz="1200" b="1" dirty="0" smtClean="0">
                <a:solidFill>
                  <a:schemeClr val="bg1"/>
                </a:solidFill>
              </a:rPr>
              <a:t>Mary Immaculate College </a:t>
            </a:r>
            <a:endParaRPr lang="en-IE" sz="1200" b="1" dirty="0">
              <a:solidFill>
                <a:schemeClr val="bg1"/>
              </a:solidFill>
            </a:endParaRPr>
          </a:p>
        </p:txBody>
      </p:sp>
      <p:sp>
        <p:nvSpPr>
          <p:cNvPr id="47" name="Rectangular Callout 46"/>
          <p:cNvSpPr/>
          <p:nvPr/>
        </p:nvSpPr>
        <p:spPr>
          <a:xfrm>
            <a:off x="1435305" y="5131605"/>
            <a:ext cx="2415677" cy="440811"/>
          </a:xfrm>
          <a:prstGeom prst="wedgeRectCallout">
            <a:avLst>
              <a:gd name="adj1" fmla="val 3708"/>
              <a:gd name="adj2" fmla="val 137530"/>
            </a:avLst>
          </a:prstGeom>
          <a:solidFill>
            <a:srgbClr val="FFD000"/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628650" indent="-17145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IE" sz="1200" b="1" dirty="0" smtClean="0">
                <a:solidFill>
                  <a:prstClr val="black"/>
                </a:solidFill>
              </a:rPr>
              <a:t>University College </a:t>
            </a:r>
            <a:r>
              <a:rPr lang="en-IE" sz="1200" b="1" dirty="0">
                <a:solidFill>
                  <a:prstClr val="black"/>
                </a:solidFill>
              </a:rPr>
              <a:t>Cork</a:t>
            </a:r>
          </a:p>
        </p:txBody>
      </p:sp>
      <p:sp>
        <p:nvSpPr>
          <p:cNvPr id="4" name="Rectangular Callout 3"/>
          <p:cNvSpPr/>
          <p:nvPr/>
        </p:nvSpPr>
        <p:spPr>
          <a:xfrm>
            <a:off x="2408023" y="1858826"/>
            <a:ext cx="2086156" cy="440811"/>
          </a:xfrm>
          <a:prstGeom prst="wedgeRectCallout">
            <a:avLst>
              <a:gd name="adj1" fmla="val -42086"/>
              <a:gd name="adj2" fmla="val 104428"/>
            </a:avLst>
          </a:prstGeom>
          <a:solidFill>
            <a:srgbClr val="E94159"/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628650" indent="-17145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IE" sz="1200" b="1" dirty="0" smtClean="0">
                <a:solidFill>
                  <a:prstClr val="black"/>
                </a:solidFill>
              </a:rPr>
              <a:t>St. Angela’s College, Sligo.</a:t>
            </a:r>
            <a:endParaRPr lang="en-IE" sz="1200" b="1" dirty="0">
              <a:solidFill>
                <a:prstClr val="black"/>
              </a:solidFill>
            </a:endParaRPr>
          </a:p>
        </p:txBody>
      </p:sp>
      <p:sp>
        <p:nvSpPr>
          <p:cNvPr id="43" name="Rectangular Callout 42"/>
          <p:cNvSpPr/>
          <p:nvPr/>
        </p:nvSpPr>
        <p:spPr>
          <a:xfrm>
            <a:off x="2338274" y="2576844"/>
            <a:ext cx="2306467" cy="787395"/>
          </a:xfrm>
          <a:custGeom>
            <a:avLst/>
            <a:gdLst>
              <a:gd name="connsiteX0" fmla="*/ 0 w 3008266"/>
              <a:gd name="connsiteY0" fmla="*/ 0 h 440811"/>
              <a:gd name="connsiteX1" fmla="*/ 501378 w 3008266"/>
              <a:gd name="connsiteY1" fmla="*/ 0 h 440811"/>
              <a:gd name="connsiteX2" fmla="*/ 501378 w 3008266"/>
              <a:gd name="connsiteY2" fmla="*/ 0 h 440811"/>
              <a:gd name="connsiteX3" fmla="*/ 1253444 w 3008266"/>
              <a:gd name="connsiteY3" fmla="*/ 0 h 440811"/>
              <a:gd name="connsiteX4" fmla="*/ 3008266 w 3008266"/>
              <a:gd name="connsiteY4" fmla="*/ 0 h 440811"/>
              <a:gd name="connsiteX5" fmla="*/ 3008266 w 3008266"/>
              <a:gd name="connsiteY5" fmla="*/ 257140 h 440811"/>
              <a:gd name="connsiteX6" fmla="*/ 3008266 w 3008266"/>
              <a:gd name="connsiteY6" fmla="*/ 257140 h 440811"/>
              <a:gd name="connsiteX7" fmla="*/ 3008266 w 3008266"/>
              <a:gd name="connsiteY7" fmla="*/ 367343 h 440811"/>
              <a:gd name="connsiteX8" fmla="*/ 3008266 w 3008266"/>
              <a:gd name="connsiteY8" fmla="*/ 440811 h 440811"/>
              <a:gd name="connsiteX9" fmla="*/ 1253444 w 3008266"/>
              <a:gd name="connsiteY9" fmla="*/ 440811 h 440811"/>
              <a:gd name="connsiteX10" fmla="*/ 877421 w 3008266"/>
              <a:gd name="connsiteY10" fmla="*/ 495912 h 440811"/>
              <a:gd name="connsiteX11" fmla="*/ 501378 w 3008266"/>
              <a:gd name="connsiteY11" fmla="*/ 440811 h 440811"/>
              <a:gd name="connsiteX12" fmla="*/ 0 w 3008266"/>
              <a:gd name="connsiteY12" fmla="*/ 440811 h 440811"/>
              <a:gd name="connsiteX13" fmla="*/ 0 w 3008266"/>
              <a:gd name="connsiteY13" fmla="*/ 367343 h 440811"/>
              <a:gd name="connsiteX14" fmla="*/ 0 w 3008266"/>
              <a:gd name="connsiteY14" fmla="*/ 257140 h 440811"/>
              <a:gd name="connsiteX15" fmla="*/ 0 w 3008266"/>
              <a:gd name="connsiteY15" fmla="*/ 257140 h 440811"/>
              <a:gd name="connsiteX16" fmla="*/ 0 w 3008266"/>
              <a:gd name="connsiteY16" fmla="*/ 0 h 440811"/>
              <a:gd name="connsiteX0" fmla="*/ 0 w 3008266"/>
              <a:gd name="connsiteY0" fmla="*/ 0 h 787741"/>
              <a:gd name="connsiteX1" fmla="*/ 501378 w 3008266"/>
              <a:gd name="connsiteY1" fmla="*/ 0 h 787741"/>
              <a:gd name="connsiteX2" fmla="*/ 501378 w 3008266"/>
              <a:gd name="connsiteY2" fmla="*/ 0 h 787741"/>
              <a:gd name="connsiteX3" fmla="*/ 1253444 w 3008266"/>
              <a:gd name="connsiteY3" fmla="*/ 0 h 787741"/>
              <a:gd name="connsiteX4" fmla="*/ 3008266 w 3008266"/>
              <a:gd name="connsiteY4" fmla="*/ 0 h 787741"/>
              <a:gd name="connsiteX5" fmla="*/ 3008266 w 3008266"/>
              <a:gd name="connsiteY5" fmla="*/ 257140 h 787741"/>
              <a:gd name="connsiteX6" fmla="*/ 3008266 w 3008266"/>
              <a:gd name="connsiteY6" fmla="*/ 257140 h 787741"/>
              <a:gd name="connsiteX7" fmla="*/ 3008266 w 3008266"/>
              <a:gd name="connsiteY7" fmla="*/ 367343 h 787741"/>
              <a:gd name="connsiteX8" fmla="*/ 3008266 w 3008266"/>
              <a:gd name="connsiteY8" fmla="*/ 440811 h 787741"/>
              <a:gd name="connsiteX9" fmla="*/ 1253444 w 3008266"/>
              <a:gd name="connsiteY9" fmla="*/ 440811 h 787741"/>
              <a:gd name="connsiteX10" fmla="*/ 1606995 w 3008266"/>
              <a:gd name="connsiteY10" fmla="*/ 787741 h 787741"/>
              <a:gd name="connsiteX11" fmla="*/ 501378 w 3008266"/>
              <a:gd name="connsiteY11" fmla="*/ 440811 h 787741"/>
              <a:gd name="connsiteX12" fmla="*/ 0 w 3008266"/>
              <a:gd name="connsiteY12" fmla="*/ 440811 h 787741"/>
              <a:gd name="connsiteX13" fmla="*/ 0 w 3008266"/>
              <a:gd name="connsiteY13" fmla="*/ 367343 h 787741"/>
              <a:gd name="connsiteX14" fmla="*/ 0 w 3008266"/>
              <a:gd name="connsiteY14" fmla="*/ 257140 h 787741"/>
              <a:gd name="connsiteX15" fmla="*/ 0 w 3008266"/>
              <a:gd name="connsiteY15" fmla="*/ 257140 h 787741"/>
              <a:gd name="connsiteX16" fmla="*/ 0 w 3008266"/>
              <a:gd name="connsiteY16" fmla="*/ 0 h 787741"/>
              <a:gd name="connsiteX0" fmla="*/ 0 w 3008266"/>
              <a:gd name="connsiteY0" fmla="*/ 0 h 667042"/>
              <a:gd name="connsiteX1" fmla="*/ 501378 w 3008266"/>
              <a:gd name="connsiteY1" fmla="*/ 0 h 667042"/>
              <a:gd name="connsiteX2" fmla="*/ 501378 w 3008266"/>
              <a:gd name="connsiteY2" fmla="*/ 0 h 667042"/>
              <a:gd name="connsiteX3" fmla="*/ 1253444 w 3008266"/>
              <a:gd name="connsiteY3" fmla="*/ 0 h 667042"/>
              <a:gd name="connsiteX4" fmla="*/ 3008266 w 3008266"/>
              <a:gd name="connsiteY4" fmla="*/ 0 h 667042"/>
              <a:gd name="connsiteX5" fmla="*/ 3008266 w 3008266"/>
              <a:gd name="connsiteY5" fmla="*/ 257140 h 667042"/>
              <a:gd name="connsiteX6" fmla="*/ 3008266 w 3008266"/>
              <a:gd name="connsiteY6" fmla="*/ 257140 h 667042"/>
              <a:gd name="connsiteX7" fmla="*/ 3008266 w 3008266"/>
              <a:gd name="connsiteY7" fmla="*/ 367343 h 667042"/>
              <a:gd name="connsiteX8" fmla="*/ 3008266 w 3008266"/>
              <a:gd name="connsiteY8" fmla="*/ 440811 h 667042"/>
              <a:gd name="connsiteX9" fmla="*/ 1253444 w 3008266"/>
              <a:gd name="connsiteY9" fmla="*/ 440811 h 667042"/>
              <a:gd name="connsiteX10" fmla="*/ 1928008 w 3008266"/>
              <a:gd name="connsiteY10" fmla="*/ 667042 h 667042"/>
              <a:gd name="connsiteX11" fmla="*/ 501378 w 3008266"/>
              <a:gd name="connsiteY11" fmla="*/ 440811 h 667042"/>
              <a:gd name="connsiteX12" fmla="*/ 0 w 3008266"/>
              <a:gd name="connsiteY12" fmla="*/ 440811 h 667042"/>
              <a:gd name="connsiteX13" fmla="*/ 0 w 3008266"/>
              <a:gd name="connsiteY13" fmla="*/ 367343 h 667042"/>
              <a:gd name="connsiteX14" fmla="*/ 0 w 3008266"/>
              <a:gd name="connsiteY14" fmla="*/ 257140 h 667042"/>
              <a:gd name="connsiteX15" fmla="*/ 0 w 3008266"/>
              <a:gd name="connsiteY15" fmla="*/ 257140 h 667042"/>
              <a:gd name="connsiteX16" fmla="*/ 0 w 3008266"/>
              <a:gd name="connsiteY16" fmla="*/ 0 h 667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008266" h="667042">
                <a:moveTo>
                  <a:pt x="0" y="0"/>
                </a:moveTo>
                <a:lnTo>
                  <a:pt x="501378" y="0"/>
                </a:lnTo>
                <a:lnTo>
                  <a:pt x="501378" y="0"/>
                </a:lnTo>
                <a:lnTo>
                  <a:pt x="1253444" y="0"/>
                </a:lnTo>
                <a:lnTo>
                  <a:pt x="3008266" y="0"/>
                </a:lnTo>
                <a:lnTo>
                  <a:pt x="3008266" y="257140"/>
                </a:lnTo>
                <a:lnTo>
                  <a:pt x="3008266" y="257140"/>
                </a:lnTo>
                <a:lnTo>
                  <a:pt x="3008266" y="367343"/>
                </a:lnTo>
                <a:lnTo>
                  <a:pt x="3008266" y="440811"/>
                </a:lnTo>
                <a:lnTo>
                  <a:pt x="1253444" y="440811"/>
                </a:lnTo>
                <a:lnTo>
                  <a:pt x="1928008" y="667042"/>
                </a:lnTo>
                <a:lnTo>
                  <a:pt x="501378" y="440811"/>
                </a:lnTo>
                <a:lnTo>
                  <a:pt x="0" y="440811"/>
                </a:lnTo>
                <a:lnTo>
                  <a:pt x="0" y="367343"/>
                </a:lnTo>
                <a:lnTo>
                  <a:pt x="0" y="257140"/>
                </a:lnTo>
                <a:lnTo>
                  <a:pt x="0" y="25714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36000" rIns="36000" rtlCol="0" anchor="t" anchorCtr="0"/>
          <a:lstStyle/>
          <a:p>
            <a:pPr marL="628650" indent="-17145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IE" sz="1200" b="1" dirty="0" smtClean="0">
                <a:solidFill>
                  <a:prstClr val="black"/>
                </a:solidFill>
              </a:rPr>
              <a:t>Maynooth University</a:t>
            </a:r>
          </a:p>
          <a:p>
            <a:pPr marL="628650" indent="-17145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IE" sz="1200" b="1" dirty="0" smtClean="0">
                <a:solidFill>
                  <a:prstClr val="black"/>
                </a:solidFill>
              </a:rPr>
              <a:t>Pontifical University</a:t>
            </a:r>
            <a:endParaRPr lang="en-IE" sz="1200" b="1" dirty="0">
              <a:solidFill>
                <a:prstClr val="black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64988" y="235594"/>
            <a:ext cx="6170102" cy="553998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IE" sz="3000" b="1" dirty="0" smtClean="0">
                <a:solidFill>
                  <a:srgbClr val="FFC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Where can I go to college?</a:t>
            </a:r>
            <a:endParaRPr lang="en-IE" sz="3000" b="1" dirty="0">
              <a:solidFill>
                <a:srgbClr val="FFC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7919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  <a:scene3d>
          <a:camera prst="orthographicFront"/>
          <a:lightRig rig="freezing" dir="t"/>
        </a:scene3d>
      </a:spPr>
      <a:bodyPr rtlCol="0" anchor="ctr"/>
      <a:lstStyle>
        <a:defPPr marL="628650" indent="-171450">
          <a:spcBef>
            <a:spcPct val="20000"/>
          </a:spcBef>
          <a:buFont typeface="Arial" panose="020B0604020202020204" pitchFamily="34" charset="0"/>
          <a:buChar char="•"/>
          <a:defRPr sz="1200" b="1" dirty="0" smtClean="0">
            <a:solidFill>
              <a:schemeClr val="bg1"/>
            </a:solidFill>
          </a:defRPr>
        </a:defPPr>
      </a:lstStyle>
      <a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2986</TotalTime>
  <Words>1177</Words>
  <Application>Microsoft Office PowerPoint</Application>
  <PresentationFormat>A4 Paper (210x297 mm)</PresentationFormat>
  <Paragraphs>278</Paragraphs>
  <Slides>37</Slides>
  <Notes>8</Notes>
  <HiddenSlides>0</HiddenSlides>
  <MMClips>1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8" baseType="lpstr">
      <vt:lpstr>ＭＳ Ｐゴシック</vt:lpstr>
      <vt:lpstr>Arial</vt:lpstr>
      <vt:lpstr>Arial Black</vt:lpstr>
      <vt:lpstr>Calibri</vt:lpstr>
      <vt:lpstr>Myriad Pro</vt:lpstr>
      <vt:lpstr>Source Sans Pro</vt:lpstr>
      <vt:lpstr>Utsaah</vt:lpstr>
      <vt:lpstr>Verdana</vt:lpstr>
      <vt:lpstr>Wingdings</vt:lpstr>
      <vt:lpstr>ヒラギノ角ゴ Pro W3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Siobhan Nic Fhlannchadha</cp:lastModifiedBy>
  <cp:revision>348</cp:revision>
  <dcterms:created xsi:type="dcterms:W3CDTF">2013-09-20T12:18:45Z</dcterms:created>
  <dcterms:modified xsi:type="dcterms:W3CDTF">2016-10-05T14:35:45Z</dcterms:modified>
</cp:coreProperties>
</file>